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4"/>
  </p:notesMasterIdLst>
  <p:handoutMasterIdLst>
    <p:handoutMasterId r:id="rId75"/>
  </p:handoutMasterIdLst>
  <p:sldIdLst>
    <p:sldId id="323" r:id="rId2"/>
    <p:sldId id="404" r:id="rId3"/>
    <p:sldId id="326" r:id="rId4"/>
    <p:sldId id="336" r:id="rId5"/>
    <p:sldId id="335" r:id="rId6"/>
    <p:sldId id="334" r:id="rId7"/>
    <p:sldId id="337" r:id="rId8"/>
    <p:sldId id="401" r:id="rId9"/>
    <p:sldId id="294" r:id="rId10"/>
    <p:sldId id="342" r:id="rId11"/>
    <p:sldId id="343" r:id="rId12"/>
    <p:sldId id="344" r:id="rId13"/>
    <p:sldId id="346" r:id="rId14"/>
    <p:sldId id="347" r:id="rId15"/>
    <p:sldId id="341" r:id="rId16"/>
    <p:sldId id="348" r:id="rId17"/>
    <p:sldId id="349" r:id="rId18"/>
    <p:sldId id="351" r:id="rId19"/>
    <p:sldId id="352" r:id="rId20"/>
    <p:sldId id="353" r:id="rId21"/>
    <p:sldId id="354" r:id="rId22"/>
    <p:sldId id="355" r:id="rId23"/>
    <p:sldId id="296" r:id="rId24"/>
    <p:sldId id="359" r:id="rId25"/>
    <p:sldId id="358" r:id="rId26"/>
    <p:sldId id="360" r:id="rId27"/>
    <p:sldId id="361" r:id="rId28"/>
    <p:sldId id="362" r:id="rId29"/>
    <p:sldId id="363" r:id="rId30"/>
    <p:sldId id="364" r:id="rId31"/>
    <p:sldId id="365" r:id="rId32"/>
    <p:sldId id="367" r:id="rId33"/>
    <p:sldId id="368" r:id="rId34"/>
    <p:sldId id="369" r:id="rId35"/>
    <p:sldId id="370" r:id="rId36"/>
    <p:sldId id="366" r:id="rId37"/>
    <p:sldId id="371" r:id="rId38"/>
    <p:sldId id="372" r:id="rId39"/>
    <p:sldId id="373" r:id="rId40"/>
    <p:sldId id="374" r:id="rId41"/>
    <p:sldId id="375" r:id="rId42"/>
    <p:sldId id="376" r:id="rId43"/>
    <p:sldId id="377" r:id="rId44"/>
    <p:sldId id="378" r:id="rId45"/>
    <p:sldId id="379" r:id="rId46"/>
    <p:sldId id="380" r:id="rId47"/>
    <p:sldId id="381" r:id="rId48"/>
    <p:sldId id="382" r:id="rId49"/>
    <p:sldId id="383" r:id="rId50"/>
    <p:sldId id="384" r:id="rId51"/>
    <p:sldId id="402" r:id="rId52"/>
    <p:sldId id="385" r:id="rId53"/>
    <p:sldId id="386" r:id="rId54"/>
    <p:sldId id="387" r:id="rId55"/>
    <p:sldId id="388" r:id="rId56"/>
    <p:sldId id="389" r:id="rId57"/>
    <p:sldId id="391" r:id="rId58"/>
    <p:sldId id="392" r:id="rId59"/>
    <p:sldId id="393" r:id="rId60"/>
    <p:sldId id="394" r:id="rId61"/>
    <p:sldId id="395" r:id="rId62"/>
    <p:sldId id="396" r:id="rId63"/>
    <p:sldId id="397" r:id="rId64"/>
    <p:sldId id="398" r:id="rId65"/>
    <p:sldId id="399" r:id="rId66"/>
    <p:sldId id="400" r:id="rId67"/>
    <p:sldId id="340" r:id="rId68"/>
    <p:sldId id="403" r:id="rId69"/>
    <p:sldId id="291" r:id="rId70"/>
    <p:sldId id="339" r:id="rId71"/>
    <p:sldId id="331" r:id="rId72"/>
    <p:sldId id="278" r:id="rId73"/>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 id="3" name="Sonya Waitman" initials="SW" lastIdx="3" clrIdx="2">
    <p:extLst>
      <p:ext uri="{19B8F6BF-5375-455C-9EA6-DF929625EA0E}">
        <p15:presenceInfo xmlns:p15="http://schemas.microsoft.com/office/powerpoint/2012/main" userId="S::sonya.waitman@pass.org::dc5eebf3-e87c-4e26-a6f6-b6a5d9b265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01233C"/>
    <a:srgbClr val="C33942"/>
    <a:srgbClr val="011A2C"/>
    <a:srgbClr val="9D243F"/>
    <a:srgbClr val="777777"/>
    <a:srgbClr val="5D6568"/>
    <a:srgbClr val="8BD9DD"/>
    <a:srgbClr val="54C6CC"/>
    <a:srgbClr val="0870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66" autoAdjust="0"/>
    <p:restoredTop sz="81227" autoAdjust="0"/>
  </p:normalViewPr>
  <p:slideViewPr>
    <p:cSldViewPr snapToGrid="0">
      <p:cViewPr varScale="1">
        <p:scale>
          <a:sx n="117" d="100"/>
          <a:sy n="117" d="100"/>
        </p:scale>
        <p:origin x="1776" y="9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38" d="100"/>
          <a:sy n="138" d="100"/>
        </p:scale>
        <p:origin x="6680"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1"/>
          <c:showSerName val="0"/>
          <c:showPercent val="1"/>
          <c:showBubbleSize val="0"/>
          <c:showLeaderLines val="0"/>
        </c:dLbls>
        <c:firstSliceAng val="0"/>
        <c:holeSize val="60"/>
      </c:doughnutChart>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1"/>
          <c:showSerName val="0"/>
          <c:showPercent val="1"/>
          <c:showBubbleSize val="0"/>
          <c:showLeaderLines val="0"/>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1"/>
          <c:showSerName val="0"/>
          <c:showPercent val="1"/>
          <c:showBubbleSize val="0"/>
          <c:showLeaderLines val="0"/>
        </c:dLbls>
        <c:firstSliceAng val="0"/>
        <c:holeSize val="60"/>
      </c:doughnutChart>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1"/>
          <c:showSerName val="0"/>
          <c:showPercent val="1"/>
          <c:showBubbleSize val="0"/>
          <c:showLeaderLines val="0"/>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0">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styleClr val="0"/>
    </cs:lnRef>
    <cs:fillRef idx="0"/>
    <cs:effectRef idx="0"/>
    <cs:fontRef idx="minor">
      <cs:styleClr val="0"/>
    </cs:fontRef>
    <cs:defRPr sz="1197" b="1" kern="1200"/>
  </cs:dataLabel>
  <cs:dataLabelCallout>
    <cs:lnRef idx="0">
      <cs:styleClr val="0"/>
    </cs:lnRef>
    <cs:fillRef idx="0"/>
    <cs:effectRef idx="0"/>
    <cs:fontRef idx="minor">
      <cs:styleClr val="0"/>
    </cs:fontRef>
    <cs:spPr>
      <a:solidFill>
        <a:schemeClr val="lt1"/>
      </a:solidFill>
      <a:ln>
        <a:solidFill>
          <a:schemeClr val="phClr"/>
        </a:solidFill>
      </a:ln>
    </cs:spPr>
    <cs:defRPr sz="1197"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0">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styleClr val="0"/>
    </cs:lnRef>
    <cs:fillRef idx="0"/>
    <cs:effectRef idx="0"/>
    <cs:fontRef idx="minor">
      <cs:styleClr val="0"/>
    </cs:fontRef>
    <cs:defRPr sz="1197" b="1" kern="1200"/>
  </cs:dataLabel>
  <cs:dataLabelCallout>
    <cs:lnRef idx="0">
      <cs:styleClr val="0"/>
    </cs:lnRef>
    <cs:fillRef idx="0"/>
    <cs:effectRef idx="0"/>
    <cs:fontRef idx="minor">
      <cs:styleClr val="0"/>
    </cs:fontRef>
    <cs:spPr>
      <a:solidFill>
        <a:schemeClr val="lt1"/>
      </a:solidFill>
      <a:ln>
        <a:solidFill>
          <a:schemeClr val="phClr"/>
        </a:solidFill>
      </a:ln>
    </cs:spPr>
    <cs:defRPr sz="1197"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60">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styleClr val="0"/>
    </cs:lnRef>
    <cs:fillRef idx="0"/>
    <cs:effectRef idx="0"/>
    <cs:fontRef idx="minor">
      <cs:styleClr val="0"/>
    </cs:fontRef>
    <cs:defRPr sz="1197" b="1" kern="1200"/>
  </cs:dataLabel>
  <cs:dataLabelCallout>
    <cs:lnRef idx="0">
      <cs:styleClr val="0"/>
    </cs:lnRef>
    <cs:fillRef idx="0"/>
    <cs:effectRef idx="0"/>
    <cs:fontRef idx="minor">
      <cs:styleClr val="0"/>
    </cs:fontRef>
    <cs:spPr>
      <a:solidFill>
        <a:schemeClr val="lt1"/>
      </a:solidFill>
      <a:ln>
        <a:solidFill>
          <a:schemeClr val="phClr"/>
        </a:solidFill>
      </a:ln>
    </cs:spPr>
    <cs:defRPr sz="1197"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60">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styleClr val="0"/>
    </cs:lnRef>
    <cs:fillRef idx="0"/>
    <cs:effectRef idx="0"/>
    <cs:fontRef idx="minor">
      <cs:styleClr val="0"/>
    </cs:fontRef>
    <cs:defRPr sz="1197" b="1" kern="1200"/>
  </cs:dataLabel>
  <cs:dataLabelCallout>
    <cs:lnRef idx="0">
      <cs:styleClr val="0"/>
    </cs:lnRef>
    <cs:fillRef idx="0"/>
    <cs:effectRef idx="0"/>
    <cs:fontRef idx="minor">
      <cs:styleClr val="0"/>
    </cs:fontRef>
    <cs:spPr>
      <a:solidFill>
        <a:schemeClr val="lt1"/>
      </a:solidFill>
      <a:ln>
        <a:solidFill>
          <a:schemeClr val="phClr"/>
        </a:solidFill>
      </a:ln>
    </cs:spPr>
    <cs:defRPr sz="1197"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DE1E63A2-433C-2447-B893-859ADBD60160}" type="slidenum">
              <a:rPr lang="en-US" smtClean="0"/>
              <a:t>‹#›</a:t>
            </a:fld>
            <a:endParaRPr lang="en-US"/>
          </a:p>
        </p:txBody>
      </p:sp>
      <p:sp>
        <p:nvSpPr>
          <p:cNvPr id="6" name="Date Placeholder 5"/>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2FDEA226-1950-9346-BBCC-45D214247BC3}" type="datetimeFigureOut">
              <a:rPr lang="en-US" smtClean="0"/>
              <a:t>5/30/2020</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A76353FC-0869-45D3-95AF-CC29198471C2}" type="datetimeFigureOut">
              <a:rPr lang="en-US" smtClean="0"/>
              <a:t>5/30/2020</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2931132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1995694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1903047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2061783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1089007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964183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3673174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1176525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3851068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1452826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1857044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9441471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2338033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1973185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1676875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2837328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71028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2196174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786409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2045432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203388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4193276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29001138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34551887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1890288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32</a:t>
            </a:fld>
            <a:endParaRPr lang="en-US"/>
          </a:p>
        </p:txBody>
      </p:sp>
    </p:spTree>
    <p:extLst>
      <p:ext uri="{BB962C8B-B14F-4D97-AF65-F5344CB8AC3E}">
        <p14:creationId xmlns:p14="http://schemas.microsoft.com/office/powerpoint/2010/main" val="21731010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21875061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3900848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35</a:t>
            </a:fld>
            <a:endParaRPr lang="en-US"/>
          </a:p>
        </p:txBody>
      </p:sp>
    </p:spTree>
    <p:extLst>
      <p:ext uri="{BB962C8B-B14F-4D97-AF65-F5344CB8AC3E}">
        <p14:creationId xmlns:p14="http://schemas.microsoft.com/office/powerpoint/2010/main" val="2535409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36</a:t>
            </a:fld>
            <a:endParaRPr lang="en-US"/>
          </a:p>
        </p:txBody>
      </p:sp>
    </p:spTree>
    <p:extLst>
      <p:ext uri="{BB962C8B-B14F-4D97-AF65-F5344CB8AC3E}">
        <p14:creationId xmlns:p14="http://schemas.microsoft.com/office/powerpoint/2010/main" val="12291451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29907128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5452197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3544906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17378859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1516522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4131075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42</a:t>
            </a:fld>
            <a:endParaRPr lang="en-US"/>
          </a:p>
        </p:txBody>
      </p:sp>
    </p:spTree>
    <p:extLst>
      <p:ext uri="{BB962C8B-B14F-4D97-AF65-F5344CB8AC3E}">
        <p14:creationId xmlns:p14="http://schemas.microsoft.com/office/powerpoint/2010/main" val="2458156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29200603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44</a:t>
            </a:fld>
            <a:endParaRPr lang="en-US"/>
          </a:p>
        </p:txBody>
      </p:sp>
    </p:spTree>
    <p:extLst>
      <p:ext uri="{BB962C8B-B14F-4D97-AF65-F5344CB8AC3E}">
        <p14:creationId xmlns:p14="http://schemas.microsoft.com/office/powerpoint/2010/main" val="29883250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45</a:t>
            </a:fld>
            <a:endParaRPr lang="en-US"/>
          </a:p>
        </p:txBody>
      </p:sp>
    </p:spTree>
    <p:extLst>
      <p:ext uri="{BB962C8B-B14F-4D97-AF65-F5344CB8AC3E}">
        <p14:creationId xmlns:p14="http://schemas.microsoft.com/office/powerpoint/2010/main" val="4943230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46</a:t>
            </a:fld>
            <a:endParaRPr lang="en-US"/>
          </a:p>
        </p:txBody>
      </p:sp>
    </p:spTree>
    <p:extLst>
      <p:ext uri="{BB962C8B-B14F-4D97-AF65-F5344CB8AC3E}">
        <p14:creationId xmlns:p14="http://schemas.microsoft.com/office/powerpoint/2010/main" val="16333108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47</a:t>
            </a:fld>
            <a:endParaRPr lang="en-US"/>
          </a:p>
        </p:txBody>
      </p:sp>
    </p:spTree>
    <p:extLst>
      <p:ext uri="{BB962C8B-B14F-4D97-AF65-F5344CB8AC3E}">
        <p14:creationId xmlns:p14="http://schemas.microsoft.com/office/powerpoint/2010/main" val="6093875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48</a:t>
            </a:fld>
            <a:endParaRPr lang="en-US"/>
          </a:p>
        </p:txBody>
      </p:sp>
    </p:spTree>
    <p:extLst>
      <p:ext uri="{BB962C8B-B14F-4D97-AF65-F5344CB8AC3E}">
        <p14:creationId xmlns:p14="http://schemas.microsoft.com/office/powerpoint/2010/main" val="3871438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49</a:t>
            </a:fld>
            <a:endParaRPr lang="en-US"/>
          </a:p>
        </p:txBody>
      </p:sp>
    </p:spTree>
    <p:extLst>
      <p:ext uri="{BB962C8B-B14F-4D97-AF65-F5344CB8AC3E}">
        <p14:creationId xmlns:p14="http://schemas.microsoft.com/office/powerpoint/2010/main" val="3616285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29764661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50</a:t>
            </a:fld>
            <a:endParaRPr lang="en-US"/>
          </a:p>
        </p:txBody>
      </p:sp>
    </p:spTree>
    <p:extLst>
      <p:ext uri="{BB962C8B-B14F-4D97-AF65-F5344CB8AC3E}">
        <p14:creationId xmlns:p14="http://schemas.microsoft.com/office/powerpoint/2010/main" val="28367682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51</a:t>
            </a:fld>
            <a:endParaRPr lang="en-US"/>
          </a:p>
        </p:txBody>
      </p:sp>
    </p:spTree>
    <p:extLst>
      <p:ext uri="{BB962C8B-B14F-4D97-AF65-F5344CB8AC3E}">
        <p14:creationId xmlns:p14="http://schemas.microsoft.com/office/powerpoint/2010/main" val="208444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52</a:t>
            </a:fld>
            <a:endParaRPr lang="en-US"/>
          </a:p>
        </p:txBody>
      </p:sp>
    </p:spTree>
    <p:extLst>
      <p:ext uri="{BB962C8B-B14F-4D97-AF65-F5344CB8AC3E}">
        <p14:creationId xmlns:p14="http://schemas.microsoft.com/office/powerpoint/2010/main" val="29181388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53</a:t>
            </a:fld>
            <a:endParaRPr lang="en-US"/>
          </a:p>
        </p:txBody>
      </p:sp>
    </p:spTree>
    <p:extLst>
      <p:ext uri="{BB962C8B-B14F-4D97-AF65-F5344CB8AC3E}">
        <p14:creationId xmlns:p14="http://schemas.microsoft.com/office/powerpoint/2010/main" val="20118655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54</a:t>
            </a:fld>
            <a:endParaRPr lang="en-US"/>
          </a:p>
        </p:txBody>
      </p:sp>
    </p:spTree>
    <p:extLst>
      <p:ext uri="{BB962C8B-B14F-4D97-AF65-F5344CB8AC3E}">
        <p14:creationId xmlns:p14="http://schemas.microsoft.com/office/powerpoint/2010/main" val="13585628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55</a:t>
            </a:fld>
            <a:endParaRPr lang="en-US"/>
          </a:p>
        </p:txBody>
      </p:sp>
    </p:spTree>
    <p:extLst>
      <p:ext uri="{BB962C8B-B14F-4D97-AF65-F5344CB8AC3E}">
        <p14:creationId xmlns:p14="http://schemas.microsoft.com/office/powerpoint/2010/main" val="24511090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56</a:t>
            </a:fld>
            <a:endParaRPr lang="en-US"/>
          </a:p>
        </p:txBody>
      </p:sp>
    </p:spTree>
    <p:extLst>
      <p:ext uri="{BB962C8B-B14F-4D97-AF65-F5344CB8AC3E}">
        <p14:creationId xmlns:p14="http://schemas.microsoft.com/office/powerpoint/2010/main" val="20013517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57</a:t>
            </a:fld>
            <a:endParaRPr lang="en-US"/>
          </a:p>
        </p:txBody>
      </p:sp>
    </p:spTree>
    <p:extLst>
      <p:ext uri="{BB962C8B-B14F-4D97-AF65-F5344CB8AC3E}">
        <p14:creationId xmlns:p14="http://schemas.microsoft.com/office/powerpoint/2010/main" val="42271005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58</a:t>
            </a:fld>
            <a:endParaRPr lang="en-US"/>
          </a:p>
        </p:txBody>
      </p:sp>
    </p:spTree>
    <p:extLst>
      <p:ext uri="{BB962C8B-B14F-4D97-AF65-F5344CB8AC3E}">
        <p14:creationId xmlns:p14="http://schemas.microsoft.com/office/powerpoint/2010/main" val="26808265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59</a:t>
            </a:fld>
            <a:endParaRPr lang="en-US"/>
          </a:p>
        </p:txBody>
      </p:sp>
    </p:spTree>
    <p:extLst>
      <p:ext uri="{BB962C8B-B14F-4D97-AF65-F5344CB8AC3E}">
        <p14:creationId xmlns:p14="http://schemas.microsoft.com/office/powerpoint/2010/main" val="3210704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5185112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60</a:t>
            </a:fld>
            <a:endParaRPr lang="en-US"/>
          </a:p>
        </p:txBody>
      </p:sp>
    </p:spTree>
    <p:extLst>
      <p:ext uri="{BB962C8B-B14F-4D97-AF65-F5344CB8AC3E}">
        <p14:creationId xmlns:p14="http://schemas.microsoft.com/office/powerpoint/2010/main" val="33396808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61</a:t>
            </a:fld>
            <a:endParaRPr lang="en-US"/>
          </a:p>
        </p:txBody>
      </p:sp>
    </p:spTree>
    <p:extLst>
      <p:ext uri="{BB962C8B-B14F-4D97-AF65-F5344CB8AC3E}">
        <p14:creationId xmlns:p14="http://schemas.microsoft.com/office/powerpoint/2010/main" val="33107916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62</a:t>
            </a:fld>
            <a:endParaRPr lang="en-US"/>
          </a:p>
        </p:txBody>
      </p:sp>
    </p:spTree>
    <p:extLst>
      <p:ext uri="{BB962C8B-B14F-4D97-AF65-F5344CB8AC3E}">
        <p14:creationId xmlns:p14="http://schemas.microsoft.com/office/powerpoint/2010/main" val="30395046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i="0" dirty="0"/>
          </a:p>
        </p:txBody>
      </p:sp>
      <p:sp>
        <p:nvSpPr>
          <p:cNvPr id="4" name="Slide Number Placeholder 3"/>
          <p:cNvSpPr>
            <a:spLocks noGrp="1"/>
          </p:cNvSpPr>
          <p:nvPr>
            <p:ph type="sldNum" sz="quarter" idx="5"/>
          </p:nvPr>
        </p:nvSpPr>
        <p:spPr/>
        <p:txBody>
          <a:bodyPr/>
          <a:lstStyle/>
          <a:p>
            <a:fld id="{DDD65AC4-17B0-4E19-8496-B264E70A18D3}" type="slidenum">
              <a:rPr lang="en-US" smtClean="0"/>
              <a:t>63</a:t>
            </a:fld>
            <a:endParaRPr lang="en-US"/>
          </a:p>
        </p:txBody>
      </p:sp>
    </p:spTree>
    <p:extLst>
      <p:ext uri="{BB962C8B-B14F-4D97-AF65-F5344CB8AC3E}">
        <p14:creationId xmlns:p14="http://schemas.microsoft.com/office/powerpoint/2010/main" val="212206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64</a:t>
            </a:fld>
            <a:endParaRPr lang="en-US"/>
          </a:p>
        </p:txBody>
      </p:sp>
    </p:spTree>
    <p:extLst>
      <p:ext uri="{BB962C8B-B14F-4D97-AF65-F5344CB8AC3E}">
        <p14:creationId xmlns:p14="http://schemas.microsoft.com/office/powerpoint/2010/main" val="7898212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65</a:t>
            </a:fld>
            <a:endParaRPr lang="en-US"/>
          </a:p>
        </p:txBody>
      </p:sp>
    </p:spTree>
    <p:extLst>
      <p:ext uri="{BB962C8B-B14F-4D97-AF65-F5344CB8AC3E}">
        <p14:creationId xmlns:p14="http://schemas.microsoft.com/office/powerpoint/2010/main" val="15466129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66</a:t>
            </a:fld>
            <a:endParaRPr lang="en-US"/>
          </a:p>
        </p:txBody>
      </p:sp>
    </p:spTree>
    <p:extLst>
      <p:ext uri="{BB962C8B-B14F-4D97-AF65-F5344CB8AC3E}">
        <p14:creationId xmlns:p14="http://schemas.microsoft.com/office/powerpoint/2010/main" val="30441053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DDD65AC4-17B0-4E19-8496-B264E70A18D3}" type="slidenum">
              <a:rPr lang="en-US" smtClean="0"/>
              <a:t>67</a:t>
            </a:fld>
            <a:endParaRPr lang="en-US"/>
          </a:p>
        </p:txBody>
      </p:sp>
    </p:spTree>
    <p:extLst>
      <p:ext uri="{BB962C8B-B14F-4D97-AF65-F5344CB8AC3E}">
        <p14:creationId xmlns:p14="http://schemas.microsoft.com/office/powerpoint/2010/main" val="7943403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68</a:t>
            </a:fld>
            <a:endParaRPr lang="en-US"/>
          </a:p>
        </p:txBody>
      </p:sp>
    </p:spTree>
    <p:extLst>
      <p:ext uri="{BB962C8B-B14F-4D97-AF65-F5344CB8AC3E}">
        <p14:creationId xmlns:p14="http://schemas.microsoft.com/office/powerpoint/2010/main" val="14605447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DDD65AC4-17B0-4E19-8496-B264E70A18D3}" type="slidenum">
              <a:rPr lang="en-US" smtClean="0"/>
              <a:t>69</a:t>
            </a:fld>
            <a:endParaRPr lang="en-US"/>
          </a:p>
        </p:txBody>
      </p:sp>
    </p:spTree>
    <p:extLst>
      <p:ext uri="{BB962C8B-B14F-4D97-AF65-F5344CB8AC3E}">
        <p14:creationId xmlns:p14="http://schemas.microsoft.com/office/powerpoint/2010/main" val="2512978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32802101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DDD65AC4-17B0-4E19-8496-B264E70A18D3}" type="slidenum">
              <a:rPr lang="en-US" smtClean="0"/>
              <a:t>70</a:t>
            </a:fld>
            <a:endParaRPr lang="en-US"/>
          </a:p>
        </p:txBody>
      </p:sp>
    </p:spTree>
    <p:extLst>
      <p:ext uri="{BB962C8B-B14F-4D97-AF65-F5344CB8AC3E}">
        <p14:creationId xmlns:p14="http://schemas.microsoft.com/office/powerpoint/2010/main" val="29196984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DDD65AC4-17B0-4E19-8496-B264E70A18D3}" type="slidenum">
              <a:rPr lang="en-US" smtClean="0"/>
              <a:t>71</a:t>
            </a:fld>
            <a:endParaRPr lang="en-US"/>
          </a:p>
        </p:txBody>
      </p:sp>
    </p:spTree>
    <p:extLst>
      <p:ext uri="{BB962C8B-B14F-4D97-AF65-F5344CB8AC3E}">
        <p14:creationId xmlns:p14="http://schemas.microsoft.com/office/powerpoint/2010/main" val="20200255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DDD65AC4-17B0-4E19-8496-B264E70A18D3}" type="slidenum">
              <a:rPr lang="en-US" smtClean="0"/>
              <a:t>72</a:t>
            </a:fld>
            <a:endParaRPr lang="en-US"/>
          </a:p>
        </p:txBody>
      </p:sp>
    </p:spTree>
    <p:extLst>
      <p:ext uri="{BB962C8B-B14F-4D97-AF65-F5344CB8AC3E}">
        <p14:creationId xmlns:p14="http://schemas.microsoft.com/office/powerpoint/2010/main" val="3863993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542758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4895150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316283" y="302986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316283" y="2100572"/>
            <a:ext cx="8463385" cy="806296"/>
          </a:xfrm>
          <a:prstGeom prst="rect">
            <a:avLst/>
          </a:prstGeom>
        </p:spPr>
        <p:txBody>
          <a:bodyPr anchor="b"/>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316283" y="4265737"/>
            <a:ext cx="846338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183327" y="425547"/>
            <a:ext cx="3437151" cy="61323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26" name="Text Placeholder 30">
            <a:extLst>
              <a:ext uri="{FF2B5EF4-FFF2-40B4-BE49-F238E27FC236}">
                <a16:creationId xmlns:a16="http://schemas.microsoft.com/office/drawing/2014/main" id="{99EA56EA-61AC-504B-BCAD-0549E4CDA145}"/>
              </a:ext>
            </a:extLst>
          </p:cNvPr>
          <p:cNvSpPr>
            <a:spLocks noGrp="1"/>
          </p:cNvSpPr>
          <p:nvPr>
            <p:ph type="body" sz="quarter" idx="10" hasCustomPrompt="1"/>
          </p:nvPr>
        </p:nvSpPr>
        <p:spPr>
          <a:xfrm>
            <a:off x="312744"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28" name="Text Placeholder 30">
            <a:extLst>
              <a:ext uri="{FF2B5EF4-FFF2-40B4-BE49-F238E27FC236}">
                <a16:creationId xmlns:a16="http://schemas.microsoft.com/office/drawing/2014/main" id="{2EFF0EB9-A7A0-0C48-955F-41A3E5CA27E9}"/>
              </a:ext>
            </a:extLst>
          </p:cNvPr>
          <p:cNvSpPr>
            <a:spLocks noGrp="1"/>
          </p:cNvSpPr>
          <p:nvPr>
            <p:ph type="body" sz="quarter" idx="22" hasCustomPrompt="1"/>
          </p:nvPr>
        </p:nvSpPr>
        <p:spPr>
          <a:xfrm>
            <a:off x="3322981"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33" name="Text Placeholder 30">
            <a:extLst>
              <a:ext uri="{FF2B5EF4-FFF2-40B4-BE49-F238E27FC236}">
                <a16:creationId xmlns:a16="http://schemas.microsoft.com/office/drawing/2014/main" id="{EBD7365A-7328-7340-A124-6E23F3803889}"/>
              </a:ext>
            </a:extLst>
          </p:cNvPr>
          <p:cNvSpPr>
            <a:spLocks noGrp="1"/>
          </p:cNvSpPr>
          <p:nvPr>
            <p:ph type="body" sz="quarter" idx="24" hasCustomPrompt="1"/>
          </p:nvPr>
        </p:nvSpPr>
        <p:spPr>
          <a:xfrm>
            <a:off x="6333218" y="2753108"/>
            <a:ext cx="2155325"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1" name="Text Placeholder 6">
            <a:extLst>
              <a:ext uri="{FF2B5EF4-FFF2-40B4-BE49-F238E27FC236}">
                <a16:creationId xmlns:a16="http://schemas.microsoft.com/office/drawing/2014/main" id="{FF386A1D-29DC-4E4B-8BE2-CFBB4953B866}"/>
              </a:ext>
            </a:extLst>
          </p:cNvPr>
          <p:cNvSpPr>
            <a:spLocks noGrp="1"/>
          </p:cNvSpPr>
          <p:nvPr>
            <p:ph type="body" sz="quarter" idx="26" hasCustomPrompt="1"/>
          </p:nvPr>
        </p:nvSpPr>
        <p:spPr>
          <a:xfrm>
            <a:off x="312745"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2" name="Text Placeholder 6">
            <a:extLst>
              <a:ext uri="{FF2B5EF4-FFF2-40B4-BE49-F238E27FC236}">
                <a16:creationId xmlns:a16="http://schemas.microsoft.com/office/drawing/2014/main" id="{7C6CAB51-C692-C148-9949-22A98AC7E29B}"/>
              </a:ext>
            </a:extLst>
          </p:cNvPr>
          <p:cNvSpPr>
            <a:spLocks noGrp="1"/>
          </p:cNvSpPr>
          <p:nvPr>
            <p:ph type="body" sz="quarter" idx="27" hasCustomPrompt="1"/>
          </p:nvPr>
        </p:nvSpPr>
        <p:spPr>
          <a:xfrm>
            <a:off x="3334551"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3" name="Text Placeholder 6">
            <a:extLst>
              <a:ext uri="{FF2B5EF4-FFF2-40B4-BE49-F238E27FC236}">
                <a16:creationId xmlns:a16="http://schemas.microsoft.com/office/drawing/2014/main" id="{66C626C7-AB48-B848-B2B9-3D0EB862D2C5}"/>
              </a:ext>
            </a:extLst>
          </p:cNvPr>
          <p:cNvSpPr>
            <a:spLocks noGrp="1"/>
          </p:cNvSpPr>
          <p:nvPr>
            <p:ph type="body" sz="quarter" idx="28" hasCustomPrompt="1"/>
          </p:nvPr>
        </p:nvSpPr>
        <p:spPr>
          <a:xfrm>
            <a:off x="6334926" y="3242045"/>
            <a:ext cx="2155324" cy="1237086"/>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lit, Light Gra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B2559D-4F5E-164D-8452-6A4BD6DD1C18}"/>
              </a:ext>
            </a:extLst>
          </p:cNvPr>
          <p:cNvSpPr/>
          <p:nvPr userDrawn="1"/>
        </p:nvSpPr>
        <p:spPr>
          <a:xfrm>
            <a:off x="5216893" y="0"/>
            <a:ext cx="3927107" cy="51435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20000"/>
                  <a:lumOff val="80000"/>
                </a:schemeClr>
              </a:solidFill>
            </a:endParaRPr>
          </a:p>
        </p:txBody>
      </p:sp>
      <p:sp>
        <p:nvSpPr>
          <p:cNvPr id="9" name="Title 1">
            <a:extLst>
              <a:ext uri="{FF2B5EF4-FFF2-40B4-BE49-F238E27FC236}">
                <a16:creationId xmlns:a16="http://schemas.microsoft.com/office/drawing/2014/main" id="{1C7F4478-E9ED-9D46-B4AB-5194BFE6A466}"/>
              </a:ext>
            </a:extLst>
          </p:cNvPr>
          <p:cNvSpPr>
            <a:spLocks noGrp="1"/>
          </p:cNvSpPr>
          <p:nvPr>
            <p:ph type="title" hasCustomPrompt="1"/>
          </p:nvPr>
        </p:nvSpPr>
        <p:spPr>
          <a:xfrm>
            <a:off x="312745" y="437936"/>
            <a:ext cx="4730743"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0" name="Text Placeholder 30">
            <a:extLst>
              <a:ext uri="{FF2B5EF4-FFF2-40B4-BE49-F238E27FC236}">
                <a16:creationId xmlns:a16="http://schemas.microsoft.com/office/drawing/2014/main" id="{0EA65F79-9429-9B43-95B8-72B2C389608E}"/>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1" name="Text Placeholder 6">
            <a:extLst>
              <a:ext uri="{FF2B5EF4-FFF2-40B4-BE49-F238E27FC236}">
                <a16:creationId xmlns:a16="http://schemas.microsoft.com/office/drawing/2014/main" id="{FECBCFB8-9B91-D043-9935-03F6EFC9C506}"/>
              </a:ext>
            </a:extLst>
          </p:cNvPr>
          <p:cNvSpPr>
            <a:spLocks noGrp="1"/>
          </p:cNvSpPr>
          <p:nvPr>
            <p:ph type="body" sz="quarter" idx="26" hasCustomPrompt="1"/>
          </p:nvPr>
        </p:nvSpPr>
        <p:spPr>
          <a:xfrm>
            <a:off x="312745" y="2577107"/>
            <a:ext cx="394986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485867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2B7762-DD62-AB4E-A47E-4A8A1D612F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333273" y="4757852"/>
            <a:ext cx="581027" cy="236329"/>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1541427"/>
            <a:ext cx="3245845" cy="2060647"/>
          </a:xfrm>
          <a:prstGeom prst="rect">
            <a:avLst/>
          </a:prstGeom>
        </p:spPr>
        <p:txBody>
          <a:bodyPr anchor="ct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Tree>
    <p:extLst>
      <p:ext uri="{BB962C8B-B14F-4D97-AF65-F5344CB8AC3E}">
        <p14:creationId xmlns:p14="http://schemas.microsoft.com/office/powerpoint/2010/main" val="122098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ASS Closing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5020A3-A1C6-5E43-9B8C-9FDA0C6D89D6}"/>
              </a:ext>
            </a:extLst>
          </p:cNvPr>
          <p:cNvPicPr>
            <a:picLocks noChangeAspect="1"/>
          </p:cNvPicPr>
          <p:nvPr userDrawn="1"/>
        </p:nvPicPr>
        <p:blipFill rotWithShape="1">
          <a:blip r:embed="rId2" cstate="screen">
            <a:alphaModFix amt="38000"/>
            <a:extLst>
              <a:ext uri="{28A0092B-C50C-407E-A947-70E740481C1C}">
                <a14:useLocalDpi xmlns:a14="http://schemas.microsoft.com/office/drawing/2010/main"/>
              </a:ext>
            </a:extLst>
          </a:blip>
          <a:srcRect l="17113" t="17762" b="12300"/>
          <a:stretch/>
        </p:blipFill>
        <p:spPr>
          <a:xfrm>
            <a:off x="0" y="0"/>
            <a:ext cx="9144000" cy="5143500"/>
          </a:xfrm>
          <a:prstGeom prst="rect">
            <a:avLst/>
          </a:prstGeom>
          <a:solidFill>
            <a:schemeClr val="tx1"/>
          </a:solidFill>
          <a:effectLst/>
        </p:spPr>
      </p:pic>
      <p:pic>
        <p:nvPicPr>
          <p:cNvPr id="8" name="Picture 7">
            <a:extLst>
              <a:ext uri="{FF2B5EF4-FFF2-40B4-BE49-F238E27FC236}">
                <a16:creationId xmlns:a16="http://schemas.microsoft.com/office/drawing/2014/main" id="{BE760746-3B60-5940-8797-B4B0456020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0360" b="32521"/>
          <a:stretch/>
        </p:blipFill>
        <p:spPr>
          <a:xfrm>
            <a:off x="2747074" y="1894362"/>
            <a:ext cx="3649851" cy="1354776"/>
          </a:xfrm>
          <a:prstGeom prst="rect">
            <a:avLst/>
          </a:prstGeom>
        </p:spPr>
      </p:pic>
    </p:spTree>
    <p:extLst>
      <p:ext uri="{BB962C8B-B14F-4D97-AF65-F5344CB8AC3E}">
        <p14:creationId xmlns:p14="http://schemas.microsoft.com/office/powerpoint/2010/main" val="693824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3CB447-3BB5-324B-BA50-457277EEF4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333" r="17796"/>
          <a:stretch/>
        </p:blipFill>
        <p:spPr>
          <a:xfrm>
            <a:off x="2904565" y="0"/>
            <a:ext cx="6239435" cy="5143500"/>
          </a:xfrm>
          <a:prstGeom prst="rect">
            <a:avLst/>
          </a:prstGeom>
        </p:spPr>
      </p:pic>
      <p:sp>
        <p:nvSpPr>
          <p:cNvPr id="8" name="Rectangle 7">
            <a:extLst>
              <a:ext uri="{FF2B5EF4-FFF2-40B4-BE49-F238E27FC236}">
                <a16:creationId xmlns:a16="http://schemas.microsoft.com/office/drawing/2014/main" id="{6938B577-D750-FB44-9798-AD7D5107C9AD}"/>
              </a:ext>
            </a:extLst>
          </p:cNvPr>
          <p:cNvSpPr/>
          <p:nvPr userDrawn="1"/>
        </p:nvSpPr>
        <p:spPr>
          <a:xfrm rot="16200000">
            <a:off x="2386801" y="285746"/>
            <a:ext cx="5143500" cy="4572002"/>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316284" y="3029867"/>
            <a:ext cx="575794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316284" y="1874903"/>
            <a:ext cx="5757946" cy="1025433"/>
          </a:xfrm>
          <a:prstGeom prst="rect">
            <a:avLst/>
          </a:prstGeom>
        </p:spPr>
        <p:txBody>
          <a:bodyPr anchor="b"/>
          <a:lstStyle>
            <a:lvl1pPr>
              <a:defRPr sz="4800" b="0" i="0">
                <a:solidFill>
                  <a:schemeClr val="bg2"/>
                </a:solidFill>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316284" y="4265737"/>
            <a:ext cx="5757946"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9" name="Picture 8">
            <a:extLst>
              <a:ext uri="{FF2B5EF4-FFF2-40B4-BE49-F238E27FC236}">
                <a16:creationId xmlns:a16="http://schemas.microsoft.com/office/drawing/2014/main" id="{AEA2E6AB-EA2C-1E4E-82AA-59C2534FE3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178415" y="333103"/>
            <a:ext cx="3442063" cy="772005"/>
          </a:xfrm>
          <a:prstGeom prst="rect">
            <a:avLst/>
          </a:prstGeom>
        </p:spPr>
      </p:pic>
    </p:spTree>
    <p:extLst>
      <p:ext uri="{BB962C8B-B14F-4D97-AF65-F5344CB8AC3E}">
        <p14:creationId xmlns:p14="http://schemas.microsoft.com/office/powerpoint/2010/main" val="2339225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E925DD-F575-CC43-987C-32C7926A3C3C}"/>
              </a:ext>
            </a:extLst>
          </p:cNvPr>
          <p:cNvPicPr>
            <a:picLocks noChangeAspect="1"/>
          </p:cNvPicPr>
          <p:nvPr userDrawn="1"/>
        </p:nvPicPr>
        <p:blipFill rotWithShape="1">
          <a:blip r:embed="rId2">
            <a:alphaModFix/>
          </a:blip>
          <a:srcRect r="22406"/>
          <a:stretch/>
        </p:blipFill>
        <p:spPr>
          <a:xfrm>
            <a:off x="6359143" y="777232"/>
            <a:ext cx="2784858" cy="3589035"/>
          </a:xfrm>
          <a:prstGeom prst="rect">
            <a:avLst/>
          </a:prstGeom>
        </p:spPr>
      </p:pic>
      <p:sp>
        <p:nvSpPr>
          <p:cNvPr id="20" name="Text Placeholder 30">
            <a:extLst>
              <a:ext uri="{FF2B5EF4-FFF2-40B4-BE49-F238E27FC236}">
                <a16:creationId xmlns:a16="http://schemas.microsoft.com/office/drawing/2014/main" id="{A54071DA-E3FA-6342-B848-2C11DB0C8002}"/>
              </a:ext>
            </a:extLst>
          </p:cNvPr>
          <p:cNvSpPr>
            <a:spLocks noGrp="1"/>
          </p:cNvSpPr>
          <p:nvPr>
            <p:ph type="body" sz="quarter" idx="12" hasCustomPrompt="1"/>
          </p:nvPr>
        </p:nvSpPr>
        <p:spPr>
          <a:xfrm>
            <a:off x="316284" y="3029867"/>
            <a:ext cx="5588128"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8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22" name="Title 1">
            <a:extLst>
              <a:ext uri="{FF2B5EF4-FFF2-40B4-BE49-F238E27FC236}">
                <a16:creationId xmlns:a16="http://schemas.microsoft.com/office/drawing/2014/main" id="{4EB5AFEE-B8B1-A84E-BA69-451E8ACEF3D9}"/>
              </a:ext>
            </a:extLst>
          </p:cNvPr>
          <p:cNvSpPr>
            <a:spLocks noGrp="1"/>
          </p:cNvSpPr>
          <p:nvPr>
            <p:ph type="title" hasCustomPrompt="1"/>
          </p:nvPr>
        </p:nvSpPr>
        <p:spPr>
          <a:xfrm>
            <a:off x="316284" y="2100572"/>
            <a:ext cx="5588128" cy="806296"/>
          </a:xfrm>
          <a:prstGeom prst="rect">
            <a:avLst/>
          </a:prstGeom>
        </p:spPr>
        <p:txBody>
          <a:bodyPr anchor="b"/>
          <a:lstStyle>
            <a:lvl1pPr>
              <a:defRPr sz="4800" b="0" i="0">
                <a:latin typeface="Segoe UI" panose="020B0502040204020203" pitchFamily="34" charset="0"/>
                <a:cs typeface="Segoe UI" panose="020B0502040204020203" pitchFamily="34" charset="0"/>
              </a:defRPr>
            </a:lvl1pPr>
          </a:lstStyle>
          <a:p>
            <a:r>
              <a:rPr lang="en-US" dirty="0"/>
              <a:t>Slide Title Here</a:t>
            </a:r>
          </a:p>
        </p:txBody>
      </p:sp>
      <p:sp>
        <p:nvSpPr>
          <p:cNvPr id="7" name="Text Placeholder 30">
            <a:extLst>
              <a:ext uri="{FF2B5EF4-FFF2-40B4-BE49-F238E27FC236}">
                <a16:creationId xmlns:a16="http://schemas.microsoft.com/office/drawing/2014/main" id="{4577CA92-B9B7-8D41-98E7-AF31CD2E5628}"/>
              </a:ext>
            </a:extLst>
          </p:cNvPr>
          <p:cNvSpPr>
            <a:spLocks noGrp="1"/>
          </p:cNvSpPr>
          <p:nvPr>
            <p:ph type="body" sz="quarter" idx="22" hasCustomPrompt="1"/>
          </p:nvPr>
        </p:nvSpPr>
        <p:spPr>
          <a:xfrm>
            <a:off x="316284" y="4265737"/>
            <a:ext cx="5588128"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3" name="Picture 2">
            <a:extLst>
              <a:ext uri="{FF2B5EF4-FFF2-40B4-BE49-F238E27FC236}">
                <a16:creationId xmlns:a16="http://schemas.microsoft.com/office/drawing/2014/main" id="{58CA2963-35A9-234E-BF4C-8C70728352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42178" b="39980"/>
          <a:stretch/>
        </p:blipFill>
        <p:spPr>
          <a:xfrm>
            <a:off x="183327" y="425547"/>
            <a:ext cx="3437151" cy="613239"/>
          </a:xfrm>
          <a:prstGeom prst="rect">
            <a:avLst/>
          </a:prstGeom>
        </p:spPr>
      </p:pic>
    </p:spTree>
    <p:extLst>
      <p:ext uri="{BB962C8B-B14F-4D97-AF65-F5344CB8AC3E}">
        <p14:creationId xmlns:p14="http://schemas.microsoft.com/office/powerpoint/2010/main" val="4023316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Slide Light">
    <p:spTree>
      <p:nvGrpSpPr>
        <p:cNvPr id="1" name=""/>
        <p:cNvGrpSpPr/>
        <p:nvPr/>
      </p:nvGrpSpPr>
      <p:grpSpPr>
        <a:xfrm>
          <a:off x="0" y="0"/>
          <a:ext cx="0" cy="0"/>
          <a:chOff x="0" y="0"/>
          <a:chExt cx="0" cy="0"/>
        </a:xfrm>
      </p:grpSpPr>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tx1"/>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4" name="Picture 3">
            <a:extLst>
              <a:ext uri="{FF2B5EF4-FFF2-40B4-BE49-F238E27FC236}">
                <a16:creationId xmlns:a16="http://schemas.microsoft.com/office/drawing/2014/main" id="{E47C8540-941D-D94F-BC94-EEC40908DC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2178" b="39980"/>
          <a:stretch/>
        </p:blipFill>
        <p:spPr>
          <a:xfrm>
            <a:off x="183327" y="425547"/>
            <a:ext cx="3437151" cy="613239"/>
          </a:xfrm>
          <a:prstGeom prst="rect">
            <a:avLst/>
          </a:prstGeom>
        </p:spPr>
      </p:pic>
      <p:pic>
        <p:nvPicPr>
          <p:cNvPr id="5" name="Picture 4">
            <a:extLst>
              <a:ext uri="{FF2B5EF4-FFF2-40B4-BE49-F238E27FC236}">
                <a16:creationId xmlns:a16="http://schemas.microsoft.com/office/drawing/2014/main" id="{39C0D9A0-4384-3C49-8927-804CEA6700A8}"/>
              </a:ext>
            </a:extLst>
          </p:cNvPr>
          <p:cNvPicPr>
            <a:picLocks noChangeAspect="1"/>
          </p:cNvPicPr>
          <p:nvPr userDrawn="1"/>
        </p:nvPicPr>
        <p:blipFill rotWithShape="1">
          <a:blip r:embed="rId3">
            <a:alphaModFix/>
          </a:blip>
          <a:srcRect r="22406"/>
          <a:stretch/>
        </p:blipFill>
        <p:spPr>
          <a:xfrm>
            <a:off x="6359143" y="777232"/>
            <a:ext cx="2784858" cy="3589035"/>
          </a:xfrm>
          <a:prstGeom prst="rect">
            <a:avLst/>
          </a:prstGeom>
        </p:spPr>
      </p:pic>
    </p:spTree>
    <p:extLst>
      <p:ext uri="{BB962C8B-B14F-4D97-AF65-F5344CB8AC3E}">
        <p14:creationId xmlns:p14="http://schemas.microsoft.com/office/powerpoint/2010/main" val="1890184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6B9068-BB2A-874C-A228-3446036E70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974" t="12855" r="21761" b="12855"/>
          <a:stretch/>
        </p:blipFill>
        <p:spPr>
          <a:xfrm>
            <a:off x="2677885" y="0"/>
            <a:ext cx="6466113" cy="5143500"/>
          </a:xfrm>
          <a:prstGeom prst="rect">
            <a:avLst/>
          </a:prstGeom>
        </p:spPr>
      </p:pic>
      <p:sp>
        <p:nvSpPr>
          <p:cNvPr id="6" name="Rectangle 5">
            <a:extLst>
              <a:ext uri="{FF2B5EF4-FFF2-40B4-BE49-F238E27FC236}">
                <a16:creationId xmlns:a16="http://schemas.microsoft.com/office/drawing/2014/main" id="{020BF015-2B33-4C4C-9674-4DA7C7D9867B}"/>
              </a:ext>
            </a:extLst>
          </p:cNvPr>
          <p:cNvSpPr/>
          <p:nvPr userDrawn="1"/>
        </p:nvSpPr>
        <p:spPr>
          <a:xfrm rot="16200000">
            <a:off x="1272000" y="504551"/>
            <a:ext cx="5143500" cy="4134391"/>
          </a:xfrm>
          <a:prstGeom prst="rect">
            <a:avLst/>
          </a:prstGeom>
          <a:gradFill>
            <a:gsLst>
              <a:gs pos="72000">
                <a:srgbClr val="000000">
                  <a:alpha val="46000"/>
                </a:srgb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3FC469C1-A6C0-F04A-BC26-020C7156BA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178415" y="333103"/>
            <a:ext cx="3442063" cy="772005"/>
          </a:xfrm>
          <a:prstGeom prst="rect">
            <a:avLst/>
          </a:prstGeom>
        </p:spPr>
      </p:pic>
    </p:spTree>
    <p:extLst>
      <p:ext uri="{BB962C8B-B14F-4D97-AF65-F5344CB8AC3E}">
        <p14:creationId xmlns:p14="http://schemas.microsoft.com/office/powerpoint/2010/main" val="854334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C792E5-7F1D-E344-A0DE-53CA41B70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32902" y="0"/>
            <a:ext cx="7715250" cy="5143500"/>
          </a:xfrm>
          <a:prstGeom prst="rect">
            <a:avLst/>
          </a:prstGeom>
        </p:spPr>
      </p:pic>
      <p:sp>
        <p:nvSpPr>
          <p:cNvPr id="13" name="Rectangle 12">
            <a:extLst>
              <a:ext uri="{FF2B5EF4-FFF2-40B4-BE49-F238E27FC236}">
                <a16:creationId xmlns:a16="http://schemas.microsoft.com/office/drawing/2014/main" id="{348B995D-08FA-D34E-AE23-0F8A0235C0CA}"/>
              </a:ext>
            </a:extLst>
          </p:cNvPr>
          <p:cNvSpPr/>
          <p:nvPr userDrawn="1"/>
        </p:nvSpPr>
        <p:spPr>
          <a:xfrm rot="16200000">
            <a:off x="50070" y="-50071"/>
            <a:ext cx="5143500" cy="5243637"/>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A8B2076-FE84-9840-9E36-B3FCC541E1D7}"/>
              </a:ext>
            </a:extLst>
          </p:cNvPr>
          <p:cNvSpPr txBox="1"/>
          <p:nvPr userDrawn="1"/>
        </p:nvSpPr>
        <p:spPr>
          <a:xfrm>
            <a:off x="440703" y="2960940"/>
            <a:ext cx="2993320" cy="830997"/>
          </a:xfrm>
          <a:prstGeom prst="rect">
            <a:avLst/>
          </a:prstGeom>
          <a:noFill/>
        </p:spPr>
        <p:txBody>
          <a:bodyPr wrap="none" rtlCol="0">
            <a:spAutoFit/>
          </a:bodyPr>
          <a:lstStyle/>
          <a:p>
            <a:r>
              <a:rPr lang="en-US" sz="4800" dirty="0">
                <a:solidFill>
                  <a:schemeClr val="bg2"/>
                </a:solidFill>
              </a:rPr>
              <a:t>Thank you</a:t>
            </a:r>
          </a:p>
        </p:txBody>
      </p:sp>
      <p:pic>
        <p:nvPicPr>
          <p:cNvPr id="7" name="Picture 6">
            <a:extLst>
              <a:ext uri="{FF2B5EF4-FFF2-40B4-BE49-F238E27FC236}">
                <a16:creationId xmlns:a16="http://schemas.microsoft.com/office/drawing/2014/main" id="{D1D355B9-F070-9F4F-A334-50BBE3A87F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178415" y="333103"/>
            <a:ext cx="3442063" cy="772005"/>
          </a:xfrm>
          <a:prstGeom prst="rect">
            <a:avLst/>
          </a:prstGeom>
        </p:spPr>
      </p:pic>
    </p:spTree>
    <p:extLst>
      <p:ext uri="{BB962C8B-B14F-4D97-AF65-F5344CB8AC3E}">
        <p14:creationId xmlns:p14="http://schemas.microsoft.com/office/powerpoint/2010/main" val="2084249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ransition Slide Dark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EFEEB3-0900-314D-B58A-73F97566DF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17" t="11272" r="13574" b="4437"/>
          <a:stretch/>
        </p:blipFill>
        <p:spPr>
          <a:xfrm>
            <a:off x="1244010" y="0"/>
            <a:ext cx="7899990" cy="5143500"/>
          </a:xfrm>
          <a:prstGeom prst="rect">
            <a:avLst/>
          </a:prstGeom>
        </p:spPr>
      </p:pic>
      <p:sp>
        <p:nvSpPr>
          <p:cNvPr id="12" name="Rectangle 11">
            <a:extLst>
              <a:ext uri="{FF2B5EF4-FFF2-40B4-BE49-F238E27FC236}">
                <a16:creationId xmlns:a16="http://schemas.microsoft.com/office/drawing/2014/main" id="{E86A87BE-B4F8-B64D-AB8E-E8DA12C13908}"/>
              </a:ext>
            </a:extLst>
          </p:cNvPr>
          <p:cNvSpPr/>
          <p:nvPr userDrawn="1"/>
        </p:nvSpPr>
        <p:spPr>
          <a:xfrm rot="16200000">
            <a:off x="-204827" y="204827"/>
            <a:ext cx="5143500" cy="4733842"/>
          </a:xfrm>
          <a:prstGeom prst="rect">
            <a:avLst/>
          </a:prstGeom>
          <a:gradFill>
            <a:gsLst>
              <a:gs pos="72000">
                <a:schemeClr val="tx1">
                  <a:alpha val="46000"/>
                </a:schemeClr>
              </a:gs>
              <a:gs pos="23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6979BEA5-6D16-3B4A-9CD1-2254B4BBF56F}"/>
              </a:ext>
            </a:extLst>
          </p:cNvPr>
          <p:cNvSpPr>
            <a:spLocks noGrp="1"/>
          </p:cNvSpPr>
          <p:nvPr>
            <p:ph type="body" sz="quarter" idx="11" hasCustomPrompt="1"/>
          </p:nvPr>
        </p:nvSpPr>
        <p:spPr>
          <a:xfrm>
            <a:off x="440271" y="3035732"/>
            <a:ext cx="4521200" cy="1520957"/>
          </a:xfrm>
          <a:prstGeom prst="rect">
            <a:avLst/>
          </a:prstGeom>
        </p:spPr>
        <p:txBody>
          <a:bodyPr anchor="t"/>
          <a:lstStyle>
            <a:lvl1pPr marL="0" marR="0" indent="0" algn="l" defTabSz="457200" rtl="0" eaLnBrk="1" fontAlgn="auto" latinLnBrk="0" hangingPunct="1">
              <a:lnSpc>
                <a:spcPct val="90000"/>
              </a:lnSpc>
              <a:spcBef>
                <a:spcPct val="0"/>
              </a:spcBef>
              <a:spcAft>
                <a:spcPts val="0"/>
              </a:spcAft>
              <a:buClrTx/>
              <a:buSzTx/>
              <a:buFontTx/>
              <a:buNone/>
              <a:tabLst/>
              <a:defRPr kumimoji="0" lang="en-US" sz="4800" b="0" i="0" u="none" strike="noStrike" kern="1200" cap="none" spc="0" normalizeH="0" baseline="0" dirty="0" smtClean="0">
                <a:ln>
                  <a:noFill/>
                </a:ln>
                <a:solidFill>
                  <a:schemeClr val="bg2"/>
                </a:solidFill>
                <a:effectLst/>
                <a:uLnTx/>
                <a:uFillTx/>
                <a:latin typeface="+mj-lt"/>
                <a:ea typeface="Segoe UI Semibold" panose="020B0502040204020203" pitchFamily="34" charset="0"/>
                <a:cs typeface="Segoe UI Semibold" panose="020B0502040204020203" pitchFamily="34" charset="0"/>
              </a:defRPr>
            </a:lvl1pPr>
          </a:lstStyle>
          <a:p>
            <a:r>
              <a:rPr lang="en-US" dirty="0"/>
              <a:t>Section Title Goes Here</a:t>
            </a:r>
          </a:p>
        </p:txBody>
      </p:sp>
      <p:pic>
        <p:nvPicPr>
          <p:cNvPr id="8" name="Picture 7">
            <a:extLst>
              <a:ext uri="{FF2B5EF4-FFF2-40B4-BE49-F238E27FC236}">
                <a16:creationId xmlns:a16="http://schemas.microsoft.com/office/drawing/2014/main" id="{54C16CCD-F629-574D-9012-736566BD8CD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9588" b="37984"/>
          <a:stretch/>
        </p:blipFill>
        <p:spPr>
          <a:xfrm>
            <a:off x="178415" y="333103"/>
            <a:ext cx="3442063" cy="772005"/>
          </a:xfrm>
          <a:prstGeom prst="rect">
            <a:avLst/>
          </a:prstGeom>
        </p:spPr>
      </p:pic>
    </p:spTree>
    <p:extLst>
      <p:ext uri="{BB962C8B-B14F-4D97-AF65-F5344CB8AC3E}">
        <p14:creationId xmlns:p14="http://schemas.microsoft.com/office/powerpoint/2010/main" val="2299476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up w/ 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7AEE4-6E1E-AF4A-9C43-311BF7EC6F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7588" r="21522"/>
          <a:stretch/>
        </p:blipFill>
        <p:spPr>
          <a:xfrm>
            <a:off x="3" y="1"/>
            <a:ext cx="3927106" cy="5143498"/>
          </a:xfrm>
          <a:prstGeom prst="rect">
            <a:avLst/>
          </a:prstGeom>
        </p:spPr>
      </p:pic>
      <p:sp>
        <p:nvSpPr>
          <p:cNvPr id="4" name="Rectangle 3">
            <a:extLst>
              <a:ext uri="{FF2B5EF4-FFF2-40B4-BE49-F238E27FC236}">
                <a16:creationId xmlns:a16="http://schemas.microsoft.com/office/drawing/2014/main" id="{D3B90537-D386-8743-A519-F30EDECA12DC}"/>
              </a:ext>
            </a:extLst>
          </p:cNvPr>
          <p:cNvSpPr/>
          <p:nvPr userDrawn="1"/>
        </p:nvSpPr>
        <p:spPr>
          <a:xfrm rot="16200000">
            <a:off x="-1150453" y="1150454"/>
            <a:ext cx="5143500" cy="2842588"/>
          </a:xfrm>
          <a:prstGeom prst="rect">
            <a:avLst/>
          </a:prstGeom>
          <a:gradFill>
            <a:gsLst>
              <a:gs pos="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0CBFBBC0-2483-944C-9427-5A556CAF8B51}"/>
              </a:ext>
            </a:extLst>
          </p:cNvPr>
          <p:cNvSpPr>
            <a:spLocks noGrp="1"/>
          </p:cNvSpPr>
          <p:nvPr>
            <p:ph type="title" hasCustomPrompt="1"/>
          </p:nvPr>
        </p:nvSpPr>
        <p:spPr>
          <a:xfrm>
            <a:off x="4288060" y="437936"/>
            <a:ext cx="4121690" cy="1115735"/>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16" name="Text Placeholder 30">
            <a:extLst>
              <a:ext uri="{FF2B5EF4-FFF2-40B4-BE49-F238E27FC236}">
                <a16:creationId xmlns:a16="http://schemas.microsoft.com/office/drawing/2014/main" id="{C2F84442-F6F0-1F40-AEFD-24D1CB01344B}"/>
              </a:ext>
            </a:extLst>
          </p:cNvPr>
          <p:cNvSpPr>
            <a:spLocks noGrp="1"/>
          </p:cNvSpPr>
          <p:nvPr>
            <p:ph type="body" sz="quarter" idx="10" hasCustomPrompt="1"/>
          </p:nvPr>
        </p:nvSpPr>
        <p:spPr>
          <a:xfrm>
            <a:off x="4288059" y="2088263"/>
            <a:ext cx="412169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8" name="Text Placeholder 30">
            <a:extLst>
              <a:ext uri="{FF2B5EF4-FFF2-40B4-BE49-F238E27FC236}">
                <a16:creationId xmlns:a16="http://schemas.microsoft.com/office/drawing/2014/main" id="{3DBF6F9A-1814-6A46-A092-259CB287F144}"/>
              </a:ext>
            </a:extLst>
          </p:cNvPr>
          <p:cNvSpPr>
            <a:spLocks noGrp="1"/>
          </p:cNvSpPr>
          <p:nvPr>
            <p:ph type="body" sz="quarter" idx="22" hasCustomPrompt="1"/>
          </p:nvPr>
        </p:nvSpPr>
        <p:spPr>
          <a:xfrm>
            <a:off x="4288059" y="2577200"/>
            <a:ext cx="4121691" cy="202337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endParaRPr lang="en-US" dirty="0"/>
          </a:p>
        </p:txBody>
      </p:sp>
    </p:spTree>
    <p:extLst>
      <p:ext uri="{BB962C8B-B14F-4D97-AF65-F5344CB8AC3E}">
        <p14:creationId xmlns:p14="http://schemas.microsoft.com/office/powerpoint/2010/main" val="603564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lstStyle>
            <a:lvl1pPr>
              <a:defRPr sz="4000" b="0" i="0">
                <a:latin typeface="Segoe UI" panose="020B0502040204020203" pitchFamily="34" charset="0"/>
                <a:cs typeface="Segoe UI"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4" y="2088263"/>
            <a:ext cx="848121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180652"/>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2"/>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Tree>
    <p:extLst>
      <p:ext uri="{BB962C8B-B14F-4D97-AF65-F5344CB8AC3E}">
        <p14:creationId xmlns:p14="http://schemas.microsoft.com/office/powerpoint/2010/main" val="4290526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4D84B-1C84-8D43-9B05-EC9DFD78A1BF}"/>
              </a:ext>
            </a:extLst>
          </p:cNvPr>
          <p:cNvPicPr>
            <a:picLocks noChangeAspect="1"/>
          </p:cNvPicPr>
          <p:nvPr userDrawn="1"/>
        </p:nvPicPr>
        <p:blipFill rotWithShape="1">
          <a:blip r:embed="rId18" cstate="screen">
            <a:extLst>
              <a:ext uri="{28A0092B-C50C-407E-A947-70E740481C1C}">
                <a14:useLocalDpi xmlns:a14="http://schemas.microsoft.com/office/drawing/2010/main"/>
              </a:ext>
            </a:extLst>
          </a:blip>
          <a:srcRect/>
          <a:stretch/>
        </p:blipFill>
        <p:spPr>
          <a:xfrm>
            <a:off x="8333273" y="4757852"/>
            <a:ext cx="581027" cy="23632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677" r:id="rId1"/>
    <p:sldLayoutId id="2147483712" r:id="rId2"/>
    <p:sldLayoutId id="2147483713" r:id="rId3"/>
    <p:sldLayoutId id="2147483654" r:id="rId4"/>
    <p:sldLayoutId id="2147483696" r:id="rId5"/>
    <p:sldLayoutId id="2147483715" r:id="rId6"/>
    <p:sldLayoutId id="2147483710" r:id="rId7"/>
    <p:sldLayoutId id="2147483685" r:id="rId8"/>
    <p:sldLayoutId id="2147483692" r:id="rId9"/>
    <p:sldLayoutId id="2147483697" r:id="rId10"/>
    <p:sldLayoutId id="2147483678" r:id="rId11"/>
    <p:sldLayoutId id="2147483709" r:id="rId12"/>
    <p:sldLayoutId id="2147483691" r:id="rId13"/>
    <p:sldLayoutId id="2147483714" r:id="rId14"/>
    <p:sldLayoutId id="2147483690" r:id="rId15"/>
    <p:sldLayoutId id="2147483688" r:id="rId16"/>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hyperlink" Target="mailto:zoran.barac.zof@gmail.com" TargetMode="External"/><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hyperlink" Target="http://www.meetup.com/Auckland-SQL-User-Group/" TargetMode="External"/><Relationship Id="rId5" Type="http://schemas.openxmlformats.org/officeDocument/2006/relationships/hyperlink" Target="http://www.linkedin.com/in/zoran-barac/" TargetMode="External"/><Relationship Id="rId10" Type="http://schemas.openxmlformats.org/officeDocument/2006/relationships/image" Target="../media/image15.png"/><Relationship Id="rId4" Type="http://schemas.openxmlformats.org/officeDocument/2006/relationships/hyperlink" Target="https://blog.sqlserveronline.com/" TargetMode="External"/><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hyperlink" Target="http://www.sqlpass.org/PASSChapters.aspx" TargetMode="External"/><Relationship Id="rId13"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hyperlink" Target="http://www.sqlsaturday.com/" TargetMode="External"/><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hyperlink" Target="http://www.sqlpass.org/Events/24HoursofPASS.aspx" TargetMode="External"/><Relationship Id="rId11" Type="http://schemas.openxmlformats.org/officeDocument/2006/relationships/image" Target="../media/image19.png"/><Relationship Id="rId5" Type="http://schemas.openxmlformats.org/officeDocument/2006/relationships/image" Target="../media/image18.png"/><Relationship Id="rId15" Type="http://schemas.openxmlformats.org/officeDocument/2006/relationships/image" Target="../media/image23.png"/><Relationship Id="rId10" Type="http://schemas.openxmlformats.org/officeDocument/2006/relationships/image" Target="../media/image5.emf"/><Relationship Id="rId4" Type="http://schemas.openxmlformats.org/officeDocument/2006/relationships/image" Target="../media/image17.png"/><Relationship Id="rId9" Type="http://schemas.openxmlformats.org/officeDocument/2006/relationships/hyperlink" Target="http://www.sqlpass.org/PASSChapters/VirtualChapters.aspx" TargetMode="External"/><Relationship Id="rId14" Type="http://schemas.openxmlformats.org/officeDocument/2006/relationships/image" Target="../media/image2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52.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13.xml"/><Relationship Id="rId5" Type="http://schemas.openxmlformats.org/officeDocument/2006/relationships/image" Target="../media/image73.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jpg"/><Relationship Id="rId9" Type="http://schemas.openxmlformats.org/officeDocument/2006/relationships/image" Target="../media/image32.png"/></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89.png"/></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7.xml"/><Relationship Id="rId1" Type="http://schemas.openxmlformats.org/officeDocument/2006/relationships/slideLayout" Target="../slideLayouts/slideLayout13.xml"/><Relationship Id="rId6" Type="http://schemas.openxmlformats.org/officeDocument/2006/relationships/image" Target="../media/image97.png"/><Relationship Id="rId5" Type="http://schemas.openxmlformats.org/officeDocument/2006/relationships/image" Target="../media/image38.jpeg"/><Relationship Id="rId4" Type="http://schemas.openxmlformats.org/officeDocument/2006/relationships/chart" Target="../charts/chart4.xml"/></Relationships>
</file>

<file path=ppt/slides/_rels/slide68.xml.rels><?xml version="1.0" encoding="UTF-8" standalone="yes"?>
<Relationships xmlns="http://schemas.openxmlformats.org/package/2006/relationships"><Relationship Id="rId8" Type="http://schemas.openxmlformats.org/officeDocument/2006/relationships/hyperlink" Target="https://docs.microsoft.com/en-us/azure/dms/" TargetMode="External"/><Relationship Id="rId3" Type="http://schemas.openxmlformats.org/officeDocument/2006/relationships/hyperlink" Target="https://blog.sqlserveronline.com/2019/10/30/azure-sql-managed-instances-migration-data-migration-assistant-dma-assess-on-premises-sql-server-instance/" TargetMode="External"/><Relationship Id="rId7" Type="http://schemas.openxmlformats.org/officeDocument/2006/relationships/hyperlink" Target="https://docs.microsoft.com/en-us/sql/dea/database-experimentation-assistant-overview?view=sql-server-ver15" TargetMode="External"/><Relationship Id="rId12" Type="http://schemas.openxmlformats.org/officeDocument/2006/relationships/hyperlink" Target="https://docs.microsoft.com/en-us/azure/sql-database/sql-database-paas-vs-sql-server-iaas" TargetMode="External"/><Relationship Id="rId2" Type="http://schemas.openxmlformats.org/officeDocument/2006/relationships/notesSlide" Target="../notesSlides/notesSlide68.xml"/><Relationship Id="rId1" Type="http://schemas.openxmlformats.org/officeDocument/2006/relationships/slideLayout" Target="../slideLayouts/slideLayout9.xml"/><Relationship Id="rId6" Type="http://schemas.openxmlformats.org/officeDocument/2006/relationships/hyperlink" Target="https://docs.microsoft.com/en-us/sql/dma/dma-overview?view=sql-server-ver15" TargetMode="External"/><Relationship Id="rId11" Type="http://schemas.openxmlformats.org/officeDocument/2006/relationships/hyperlink" Target="https://docs.microsoft.com/en-us/azure/sql-database/sql-database-features" TargetMode="External"/><Relationship Id="rId5" Type="http://schemas.openxmlformats.org/officeDocument/2006/relationships/hyperlink" Target="https://blog.sqlserveronline.com/2019/12/23/azure-sql-managed-instance-database-migration-service-dms-online-data-migration-migrate-your-database-to-azure-sql-managed-instance/" TargetMode="External"/><Relationship Id="rId10" Type="http://schemas.openxmlformats.org/officeDocument/2006/relationships/hyperlink" Target="https://docs.microsoft.com/en-us/azure/sql-database/sql-database-managed-instance-resource-limits" TargetMode="External"/><Relationship Id="rId4" Type="http://schemas.openxmlformats.org/officeDocument/2006/relationships/hyperlink" Target="https://blog.sqlserveronline.com/2019/11/11/azure-sql-managed-instances-migration-database-experimentation-assistant-dea-evaluate-your-workload-before-you-migrate-your-database-to-azure-sql-managed-instance/" TargetMode="External"/><Relationship Id="rId9" Type="http://schemas.openxmlformats.org/officeDocument/2006/relationships/hyperlink" Target="https://datamigration.microsoft.com/scenario/sql-to-azuresqldbmi?step=1"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emf"/><Relationship Id="rId4" Type="http://schemas.openxmlformats.org/officeDocument/2006/relationships/image" Target="../media/image33.jpeg"/><Relationship Id="rId9" Type="http://schemas.openxmlformats.org/officeDocument/2006/relationships/image" Target="../media/image37.png"/></Relationships>
</file>

<file path=ppt/slides/_rels/slide7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70.xml"/><Relationship Id="rId1" Type="http://schemas.openxmlformats.org/officeDocument/2006/relationships/slideLayout" Target="../slideLayouts/slideLayout4.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jpg"/><Relationship Id="rId9" Type="http://schemas.openxmlformats.org/officeDocument/2006/relationships/image" Target="../media/image32.png"/></Relationships>
</file>

<file path=ppt/slides/_rels/slide71.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6.png"/><Relationship Id="rId7" Type="http://schemas.openxmlformats.org/officeDocument/2006/relationships/image" Target="../media/image99.emf"/><Relationship Id="rId2" Type="http://schemas.openxmlformats.org/officeDocument/2006/relationships/notesSlide" Target="../notesSlides/notesSlide71.xml"/><Relationship Id="rId1" Type="http://schemas.openxmlformats.org/officeDocument/2006/relationships/slideLayout" Target="../slideLayouts/slideLayout14.xml"/><Relationship Id="rId6" Type="http://schemas.openxmlformats.org/officeDocument/2006/relationships/image" Target="../media/image98.png"/><Relationship Id="rId5" Type="http://schemas.openxmlformats.org/officeDocument/2006/relationships/image" Target="../media/image35.png"/><Relationship Id="rId4" Type="http://schemas.openxmlformats.org/officeDocument/2006/relationships/image" Target="../media/image34.emf"/><Relationship Id="rId9" Type="http://schemas.openxmlformats.org/officeDocument/2006/relationships/image" Target="../media/image10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8.jpeg"/><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316284" y="1980920"/>
            <a:ext cx="8728325" cy="1025433"/>
          </a:xfrm>
        </p:spPr>
        <p:txBody>
          <a:bodyPr/>
          <a:lstStyle/>
          <a:p>
            <a:r>
              <a:rPr lang="en-US" sz="2800" dirty="0"/>
              <a:t>Migration path from SQL Server Instance on Azure VM (IaaS) towards Azure SQL Managed Instance (PaaS)</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p:txBody>
          <a:bodyPr/>
          <a:lstStyle/>
          <a:p>
            <a:r>
              <a:rPr lang="en-US" dirty="0"/>
              <a:t>Zoran Barac, Data Architect at CIN7</a:t>
            </a:r>
          </a:p>
        </p:txBody>
      </p:sp>
    </p:spTree>
    <p:extLst>
      <p:ext uri="{BB962C8B-B14F-4D97-AF65-F5344CB8AC3E}">
        <p14:creationId xmlns:p14="http://schemas.microsoft.com/office/powerpoint/2010/main" val="1060723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dirty="0"/>
              <a:t>Cloud models: IaaS, PaaS</a:t>
            </a:r>
          </a:p>
        </p:txBody>
      </p:sp>
      <p:pic>
        <p:nvPicPr>
          <p:cNvPr id="4" name="Picture 3">
            <a:extLst>
              <a:ext uri="{FF2B5EF4-FFF2-40B4-BE49-F238E27FC236}">
                <a16:creationId xmlns:a16="http://schemas.microsoft.com/office/drawing/2014/main" id="{FCBB1CB1-C699-4C70-ACA9-8A4012D70F67}"/>
              </a:ext>
            </a:extLst>
          </p:cNvPr>
          <p:cNvPicPr>
            <a:picLocks noChangeAspect="1"/>
          </p:cNvPicPr>
          <p:nvPr/>
        </p:nvPicPr>
        <p:blipFill>
          <a:blip r:embed="rId3"/>
          <a:stretch>
            <a:fillRect/>
          </a:stretch>
        </p:blipFill>
        <p:spPr>
          <a:xfrm>
            <a:off x="1581314" y="1051965"/>
            <a:ext cx="5179999" cy="3996000"/>
          </a:xfrm>
          <a:prstGeom prst="rect">
            <a:avLst/>
          </a:prstGeom>
        </p:spPr>
      </p:pic>
    </p:spTree>
    <p:extLst>
      <p:ext uri="{BB962C8B-B14F-4D97-AF65-F5344CB8AC3E}">
        <p14:creationId xmlns:p14="http://schemas.microsoft.com/office/powerpoint/2010/main" val="2328316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302AD-01D4-4D47-8F5A-4EB0412E0E49}"/>
              </a:ext>
            </a:extLst>
          </p:cNvPr>
          <p:cNvSpPr>
            <a:spLocks noGrp="1"/>
          </p:cNvSpPr>
          <p:nvPr>
            <p:ph type="body" sz="quarter" idx="11"/>
          </p:nvPr>
        </p:nvSpPr>
        <p:spPr>
          <a:xfrm>
            <a:off x="439738" y="3035300"/>
            <a:ext cx="6841086" cy="1520825"/>
          </a:xfrm>
        </p:spPr>
        <p:txBody>
          <a:bodyPr/>
          <a:lstStyle/>
          <a:p>
            <a:r>
              <a:rPr lang="en-US" sz="3200" dirty="0"/>
              <a:t>Migration Plan -Target platform selection, Migration tools selection</a:t>
            </a:r>
            <a:endParaRPr lang="en-US" sz="2800" dirty="0"/>
          </a:p>
        </p:txBody>
      </p:sp>
    </p:spTree>
    <p:extLst>
      <p:ext uri="{BB962C8B-B14F-4D97-AF65-F5344CB8AC3E}">
        <p14:creationId xmlns:p14="http://schemas.microsoft.com/office/powerpoint/2010/main" val="1514009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3463F3F-102E-FF4F-9516-1FE784A82492}"/>
              </a:ext>
            </a:extLst>
          </p:cNvPr>
          <p:cNvGraphicFramePr>
            <a:graphicFrameLocks noGrp="1"/>
          </p:cNvGraphicFramePr>
          <p:nvPr>
            <p:extLst>
              <p:ext uri="{D42A27DB-BD31-4B8C-83A1-F6EECF244321}">
                <p14:modId xmlns:p14="http://schemas.microsoft.com/office/powerpoint/2010/main" val="2678421669"/>
              </p:ext>
            </p:extLst>
          </p:nvPr>
        </p:nvGraphicFramePr>
        <p:xfrm>
          <a:off x="161184" y="1028703"/>
          <a:ext cx="8821632" cy="3676861"/>
        </p:xfrm>
        <a:graphic>
          <a:graphicData uri="http://schemas.openxmlformats.org/drawingml/2006/table">
            <a:tbl>
              <a:tblPr firstRow="1" bandRow="1">
                <a:tableStyleId>{2D5ABB26-0587-4C30-8999-92F81FD0307C}</a:tableStyleId>
              </a:tblPr>
              <a:tblGrid>
                <a:gridCol w="2827801">
                  <a:extLst>
                    <a:ext uri="{9D8B030D-6E8A-4147-A177-3AD203B41FA5}">
                      <a16:colId xmlns:a16="http://schemas.microsoft.com/office/drawing/2014/main" val="3310045158"/>
                    </a:ext>
                  </a:extLst>
                </a:gridCol>
                <a:gridCol w="3051208">
                  <a:extLst>
                    <a:ext uri="{9D8B030D-6E8A-4147-A177-3AD203B41FA5}">
                      <a16:colId xmlns:a16="http://schemas.microsoft.com/office/drawing/2014/main" val="558346684"/>
                    </a:ext>
                  </a:extLst>
                </a:gridCol>
                <a:gridCol w="2942623">
                  <a:extLst>
                    <a:ext uri="{9D8B030D-6E8A-4147-A177-3AD203B41FA5}">
                      <a16:colId xmlns:a16="http://schemas.microsoft.com/office/drawing/2014/main" val="471058550"/>
                    </a:ext>
                  </a:extLst>
                </a:gridCol>
              </a:tblGrid>
              <a:tr h="298380">
                <a:tc>
                  <a:txBody>
                    <a:bodyPr/>
                    <a:lstStyle/>
                    <a:p>
                      <a:pPr marL="0" marR="0" lvl="0" indent="0" algn="l" defTabSz="914400" rtl="0" eaLnBrk="1" fontAlgn="auto" latinLnBrk="0" hangingPunct="1">
                        <a:lnSpc>
                          <a:spcPct val="100000"/>
                        </a:lnSpc>
                        <a:spcBef>
                          <a:spcPts val="0"/>
                        </a:spcBef>
                        <a:spcAft>
                          <a:spcPts val="0"/>
                        </a:spcAft>
                        <a:buClr>
                          <a:srgbClr val="33C0CD"/>
                        </a:buClr>
                        <a:buSzTx/>
                        <a:buFont typeface="Arial"/>
                        <a:buNone/>
                        <a:tabLst/>
                        <a:defRPr/>
                      </a:pPr>
                      <a:r>
                        <a:rPr kumimoji="0" lang="en-US" sz="1600" b="1" i="0" u="none" strike="noStrike" kern="1200" cap="none" spc="0" normalizeH="0" baseline="0" noProof="0" dirty="0">
                          <a:ln>
                            <a:noFill/>
                          </a:ln>
                          <a:solidFill>
                            <a:schemeClr val="accent1"/>
                          </a:solidFill>
                          <a:effectLst/>
                          <a:uLnTx/>
                          <a:uFillTx/>
                          <a:latin typeface="Segoe UI Semibold" panose="020B0502040204020203" pitchFamily="34" charset="0"/>
                          <a:cs typeface="Segoe UI Semibold" panose="020B0502040204020203" pitchFamily="34" charset="0"/>
                        </a:rPr>
                        <a:t>Azure SQL Database (PaaS)</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33C0CD"/>
                        </a:buClr>
                        <a:buSzTx/>
                        <a:buFont typeface="Arial"/>
                        <a:buNone/>
                        <a:tabLst/>
                        <a:defRPr/>
                      </a:pPr>
                      <a:r>
                        <a:rPr kumimoji="0" lang="en-US" sz="1600" b="1" i="0" u="none" strike="noStrike" kern="1200" cap="none" spc="0" normalizeH="0" baseline="0" noProof="0" dirty="0">
                          <a:ln>
                            <a:noFill/>
                          </a:ln>
                          <a:solidFill>
                            <a:schemeClr val="accent1"/>
                          </a:solidFill>
                          <a:effectLst/>
                          <a:uLnTx/>
                          <a:uFillTx/>
                          <a:latin typeface="Segoe UI Semibold" panose="020B0502040204020203" pitchFamily="34" charset="0"/>
                          <a:cs typeface="Segoe UI Semibold" panose="020B0502040204020203" pitchFamily="34" charset="0"/>
                        </a:rPr>
                        <a:t>SQL Managed Instances (PaaS)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33C0CD"/>
                        </a:buClr>
                        <a:buSzTx/>
                        <a:buFont typeface="Arial"/>
                        <a:buNone/>
                        <a:tabLst/>
                        <a:defRPr/>
                      </a:pPr>
                      <a:r>
                        <a:rPr kumimoji="0" lang="en-US" sz="16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SQL Virtual Machines (IaaS)</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3341581">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1"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PROS: </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The most commonly used SQL Server features are available.</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99.995% availability guaranteed.</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Built-in backups, patching, recovery.</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Latest stable Database Engine version.</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Ability to assign necessary resources (CPU/storage) to individual databases.</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Built-in intelligence and security.</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Online change of resources (CPU/storage).</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1"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CONS:</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Migration might be hard.</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Some SQL Server features are not available.</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Private IPs cannot be assigned (you can limit the access using firewall rules).</a:t>
                      </a:r>
                    </a:p>
                  </a:txBody>
                  <a:tcP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1"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PROS: </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Supports almost all on-premises instance/database level capabilities. </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High compatibility with SQL Server on-premises.</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99.99% availability guaranteed.</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Built-in backups, patching, recovery.</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Latest stable Database Engine version.</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Easy migration from SQL Server.</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Private IPs within Azure </a:t>
                      </a:r>
                      <a:r>
                        <a:rPr kumimoji="0" lang="en-US" sz="1100" b="0" i="0" u="none" strike="noStrike" kern="1200" cap="none" spc="0" normalizeH="0" baseline="0" noProof="0" dirty="0" err="1">
                          <a:ln>
                            <a:noFill/>
                          </a:ln>
                          <a:solidFill>
                            <a:schemeClr val="tx2"/>
                          </a:solidFill>
                          <a:effectLst/>
                          <a:uLnTx/>
                          <a:uFillTx/>
                          <a:latin typeface="Segoe UI" panose="020B0502040204020203" pitchFamily="34" charset="0"/>
                          <a:ea typeface="+mn-ea"/>
                          <a:cs typeface="Segoe UI" panose="020B0502040204020203" pitchFamily="34" charset="0"/>
                        </a:rPr>
                        <a:t>VNet</a:t>
                      </a: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Online change of resources (CPU/storage).</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1"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CONS:</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There is still some minimal number of SQL Server features that are not available.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1"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PROS: </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You have full control over the SQL Server engine. </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Supports all on-premises capabilities.</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Up to 99.99% availability.</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Full parity with the matching version of on-premises SQL Server.</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Fixed, well-known database engine version.</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Easy migration from SQL Server on-premises.</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1"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CONS:</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You need to manage your backups and patches.</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You need to implement your own High-Availability solution.</a:t>
                      </a:r>
                    </a:p>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There is a downtime while changing the resources(CPU/storage)</a:t>
                      </a:r>
                    </a:p>
                  </a:txBody>
                  <a:tcP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bl>
          </a:graphicData>
        </a:graphic>
      </p:graphicFrame>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dirty="0"/>
              <a:t>Which SQL option should I choose?</a:t>
            </a:r>
          </a:p>
        </p:txBody>
      </p:sp>
    </p:spTree>
    <p:extLst>
      <p:ext uri="{BB962C8B-B14F-4D97-AF65-F5344CB8AC3E}">
        <p14:creationId xmlns:p14="http://schemas.microsoft.com/office/powerpoint/2010/main" val="3110643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dirty="0"/>
              <a:t>Migration tools selection</a:t>
            </a:r>
          </a:p>
        </p:txBody>
      </p:sp>
      <p:graphicFrame>
        <p:nvGraphicFramePr>
          <p:cNvPr id="4" name="Table 3">
            <a:extLst>
              <a:ext uri="{FF2B5EF4-FFF2-40B4-BE49-F238E27FC236}">
                <a16:creationId xmlns:a16="http://schemas.microsoft.com/office/drawing/2014/main" id="{E8FAAA12-663D-4A4B-9F16-F22A629163B4}"/>
              </a:ext>
            </a:extLst>
          </p:cNvPr>
          <p:cNvGraphicFramePr>
            <a:graphicFrameLocks noGrp="1"/>
          </p:cNvGraphicFramePr>
          <p:nvPr>
            <p:extLst>
              <p:ext uri="{D42A27DB-BD31-4B8C-83A1-F6EECF244321}">
                <p14:modId xmlns:p14="http://schemas.microsoft.com/office/powerpoint/2010/main" val="3704608283"/>
              </p:ext>
            </p:extLst>
          </p:nvPr>
        </p:nvGraphicFramePr>
        <p:xfrm>
          <a:off x="251981" y="1141842"/>
          <a:ext cx="8640037" cy="3265567"/>
        </p:xfrm>
        <a:graphic>
          <a:graphicData uri="http://schemas.openxmlformats.org/drawingml/2006/table">
            <a:tbl>
              <a:tblPr firstRow="1" firstCol="1" bandRow="1">
                <a:tableStyleId>{073A0DAA-6AF3-43AB-8588-CEC1D06C72B9}</a:tableStyleId>
              </a:tblPr>
              <a:tblGrid>
                <a:gridCol w="1791182">
                  <a:extLst>
                    <a:ext uri="{9D8B030D-6E8A-4147-A177-3AD203B41FA5}">
                      <a16:colId xmlns:a16="http://schemas.microsoft.com/office/drawing/2014/main" val="3540127577"/>
                    </a:ext>
                  </a:extLst>
                </a:gridCol>
                <a:gridCol w="3300984">
                  <a:extLst>
                    <a:ext uri="{9D8B030D-6E8A-4147-A177-3AD203B41FA5}">
                      <a16:colId xmlns:a16="http://schemas.microsoft.com/office/drawing/2014/main" val="712453846"/>
                    </a:ext>
                  </a:extLst>
                </a:gridCol>
                <a:gridCol w="3547871">
                  <a:extLst>
                    <a:ext uri="{9D8B030D-6E8A-4147-A177-3AD203B41FA5}">
                      <a16:colId xmlns:a16="http://schemas.microsoft.com/office/drawing/2014/main" val="3913124596"/>
                    </a:ext>
                  </a:extLst>
                </a:gridCol>
              </a:tblGrid>
              <a:tr h="834564">
                <a:tc>
                  <a:txBody>
                    <a:bodyPr/>
                    <a:lstStyle/>
                    <a:p>
                      <a:pPr algn="l">
                        <a:lnSpc>
                          <a:spcPct val="107000"/>
                        </a:lnSpc>
                        <a:spcAft>
                          <a:spcPts val="0"/>
                        </a:spcAft>
                      </a:pPr>
                      <a:endParaRPr lang="en-NZ" dirty="0"/>
                    </a:p>
                  </a:txBody>
                  <a:tcPr marL="68580" marR="68580" marT="0" marB="0" anchor="ctr">
                    <a:lnTlToBr w="12700" cap="flat" cmpd="sng" algn="ctr">
                      <a:noFill/>
                      <a:prstDash val="solid"/>
                      <a:round/>
                      <a:headEnd type="none" w="med" len="med"/>
                      <a:tailEnd type="none" w="med" len="med"/>
                    </a:lnTlToBr>
                    <a:noFill/>
                  </a:tcPr>
                </a:tc>
                <a:tc>
                  <a:txBody>
                    <a:bodyPr/>
                    <a:lstStyle/>
                    <a:p>
                      <a:pPr algn="l">
                        <a:lnSpc>
                          <a:spcPct val="107000"/>
                        </a:lnSpc>
                        <a:spcAft>
                          <a:spcPts val="0"/>
                        </a:spcAft>
                      </a:pPr>
                      <a:r>
                        <a:rPr lang="en-NZ" sz="1600" dirty="0">
                          <a:solidFill>
                            <a:schemeClr val="bg2"/>
                          </a:solidFill>
                          <a:effectLst/>
                        </a:rPr>
                        <a:t>Single database and elastic pool</a:t>
                      </a:r>
                      <a:endParaRPr lang="en-NZ" sz="16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70C0"/>
                    </a:solidFill>
                  </a:tcPr>
                </a:tc>
                <a:tc>
                  <a:txBody>
                    <a:bodyPr/>
                    <a:lstStyle/>
                    <a:p>
                      <a:pPr algn="l">
                        <a:lnSpc>
                          <a:spcPct val="107000"/>
                        </a:lnSpc>
                        <a:spcAft>
                          <a:spcPts val="0"/>
                        </a:spcAft>
                      </a:pPr>
                      <a:r>
                        <a:rPr lang="en-NZ" sz="1600" dirty="0">
                          <a:solidFill>
                            <a:schemeClr val="bg2"/>
                          </a:solidFill>
                          <a:effectLst/>
                        </a:rPr>
                        <a:t>Managed Instance and instance pools</a:t>
                      </a:r>
                      <a:endParaRPr lang="en-NZ" sz="16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70C0"/>
                    </a:solidFill>
                  </a:tcPr>
                </a:tc>
                <a:extLst>
                  <a:ext uri="{0D108BD9-81ED-4DB2-BD59-A6C34878D82A}">
                    <a16:rowId xmlns:a16="http://schemas.microsoft.com/office/drawing/2014/main" val="753077584"/>
                  </a:ext>
                </a:extLst>
              </a:tr>
              <a:tr h="996046">
                <a:tc>
                  <a:txBody>
                    <a:bodyPr/>
                    <a:lstStyle/>
                    <a:p>
                      <a:pPr algn="l">
                        <a:lnSpc>
                          <a:spcPct val="107000"/>
                        </a:lnSpc>
                        <a:spcAft>
                          <a:spcPts val="0"/>
                        </a:spcAft>
                      </a:pPr>
                      <a:r>
                        <a:rPr lang="en-NZ" sz="1600" b="0" dirty="0">
                          <a:solidFill>
                            <a:schemeClr val="bg2"/>
                          </a:solidFill>
                          <a:effectLst/>
                        </a:rPr>
                        <a:t>SQL Server (on-prem, Azure VM)</a:t>
                      </a:r>
                      <a:endParaRPr lang="en-NZ" sz="1600" b="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5000"/>
                      </a:schemeClr>
                    </a:solidFill>
                  </a:tcPr>
                </a:tc>
                <a:tc>
                  <a:txBody>
                    <a:bodyPr/>
                    <a:lstStyle/>
                    <a:p>
                      <a:pPr algn="l">
                        <a:lnSpc>
                          <a:spcPct val="107000"/>
                        </a:lnSpc>
                        <a:spcAft>
                          <a:spcPts val="0"/>
                        </a:spcAft>
                      </a:pPr>
                      <a:r>
                        <a:rPr lang="en-NZ" sz="1100" b="1" dirty="0">
                          <a:effectLst/>
                        </a:rPr>
                        <a:t>Online: </a:t>
                      </a:r>
                      <a:r>
                        <a:rPr lang="en-NZ" sz="1100" dirty="0">
                          <a:effectLst/>
                        </a:rPr>
                        <a:t>Data Migration Service (DMS), Transactional Replication</a:t>
                      </a:r>
                    </a:p>
                    <a:p>
                      <a:pPr algn="l">
                        <a:lnSpc>
                          <a:spcPct val="107000"/>
                        </a:lnSpc>
                        <a:spcAft>
                          <a:spcPts val="0"/>
                        </a:spcAft>
                      </a:pPr>
                      <a:r>
                        <a:rPr lang="en-NZ" sz="1100" b="1" dirty="0">
                          <a:effectLst/>
                        </a:rPr>
                        <a:t>Offline: </a:t>
                      </a:r>
                      <a:r>
                        <a:rPr lang="en-NZ" sz="1100" dirty="0">
                          <a:effectLst/>
                        </a:rPr>
                        <a:t>BACPAC file (import), BCP</a:t>
                      </a:r>
                      <a:endParaRPr lang="en-NZ"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lgn="l">
                        <a:lnSpc>
                          <a:spcPct val="107000"/>
                        </a:lnSpc>
                        <a:spcAft>
                          <a:spcPts val="0"/>
                        </a:spcAft>
                      </a:pPr>
                      <a:r>
                        <a:rPr lang="en-NZ" sz="1100" b="1" dirty="0">
                          <a:effectLst/>
                        </a:rPr>
                        <a:t>Online: </a:t>
                      </a:r>
                      <a:r>
                        <a:rPr lang="en-NZ" sz="1100" dirty="0">
                          <a:effectLst/>
                        </a:rPr>
                        <a:t>Data Migration Service (DMS), Transactional Replication</a:t>
                      </a:r>
                    </a:p>
                    <a:p>
                      <a:pPr algn="l">
                        <a:lnSpc>
                          <a:spcPct val="107000"/>
                        </a:lnSpc>
                        <a:spcAft>
                          <a:spcPts val="0"/>
                        </a:spcAft>
                      </a:pPr>
                      <a:r>
                        <a:rPr lang="en-NZ" sz="1100" b="1" dirty="0">
                          <a:effectLst/>
                        </a:rPr>
                        <a:t>Offline: </a:t>
                      </a:r>
                      <a:r>
                        <a:rPr lang="en-NZ" sz="1100" dirty="0">
                          <a:effectLst/>
                        </a:rPr>
                        <a:t>Native backup/restore, BACPAC file (import), BCP, Snapshot replication</a:t>
                      </a:r>
                      <a:endParaRPr lang="en-NZ"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207647988"/>
                  </a:ext>
                </a:extLst>
              </a:tr>
              <a:tr h="406506">
                <a:tc>
                  <a:txBody>
                    <a:bodyPr/>
                    <a:lstStyle/>
                    <a:p>
                      <a:pPr algn="l">
                        <a:lnSpc>
                          <a:spcPct val="107000"/>
                        </a:lnSpc>
                        <a:spcAft>
                          <a:spcPts val="0"/>
                        </a:spcAft>
                      </a:pPr>
                      <a:r>
                        <a:rPr lang="en-NZ" sz="1600" b="0" dirty="0">
                          <a:solidFill>
                            <a:schemeClr val="bg2"/>
                          </a:solidFill>
                          <a:effectLst/>
                        </a:rPr>
                        <a:t>Single database</a:t>
                      </a:r>
                      <a:endParaRPr lang="en-NZ" sz="1600" b="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2">
                        <a:lumMod val="25000"/>
                      </a:schemeClr>
                    </a:solidFill>
                  </a:tcPr>
                </a:tc>
                <a:tc>
                  <a:txBody>
                    <a:bodyPr/>
                    <a:lstStyle/>
                    <a:p>
                      <a:pPr algn="l">
                        <a:lnSpc>
                          <a:spcPct val="107000"/>
                        </a:lnSpc>
                        <a:spcAft>
                          <a:spcPts val="0"/>
                        </a:spcAft>
                      </a:pPr>
                      <a:r>
                        <a:rPr lang="en-NZ" sz="1100" b="1" dirty="0">
                          <a:effectLst/>
                        </a:rPr>
                        <a:t>Offline: </a:t>
                      </a:r>
                      <a:r>
                        <a:rPr lang="en-NZ" sz="1100" dirty="0">
                          <a:effectLst/>
                        </a:rPr>
                        <a:t>BACPAC file (import), BCP</a:t>
                      </a:r>
                      <a:endParaRPr lang="en-NZ"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lgn="l">
                        <a:lnSpc>
                          <a:spcPct val="107000"/>
                        </a:lnSpc>
                        <a:spcAft>
                          <a:spcPts val="0"/>
                        </a:spcAft>
                      </a:pPr>
                      <a:r>
                        <a:rPr lang="en-NZ" sz="1100" b="1" dirty="0">
                          <a:effectLst/>
                        </a:rPr>
                        <a:t>Offline: </a:t>
                      </a:r>
                      <a:r>
                        <a:rPr lang="en-NZ" sz="1100" dirty="0">
                          <a:effectLst/>
                        </a:rPr>
                        <a:t>BACPAC file (import), BCP</a:t>
                      </a:r>
                      <a:endParaRPr lang="en-NZ"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496979388"/>
                  </a:ext>
                </a:extLst>
              </a:tr>
              <a:tr h="1028451">
                <a:tc>
                  <a:txBody>
                    <a:bodyPr/>
                    <a:lstStyle/>
                    <a:p>
                      <a:r>
                        <a:rPr lang="en-NZ" sz="1600" b="0" dirty="0">
                          <a:solidFill>
                            <a:schemeClr val="bg2"/>
                          </a:solidFill>
                        </a:rPr>
                        <a:t>Azure SQL Managed Instances</a:t>
                      </a:r>
                    </a:p>
                  </a:txBody>
                  <a:tcPr marL="68580" marR="68580" marT="0" marB="0" anchor="ctr">
                    <a:solidFill>
                      <a:schemeClr val="bg2">
                        <a:lumMod val="25000"/>
                      </a:schemeClr>
                    </a:solidFill>
                  </a:tcPr>
                </a:tc>
                <a:tc>
                  <a:txBody>
                    <a:bodyPr/>
                    <a:lstStyle/>
                    <a:p>
                      <a:pPr algn="l">
                        <a:lnSpc>
                          <a:spcPct val="107000"/>
                        </a:lnSpc>
                        <a:spcAft>
                          <a:spcPts val="0"/>
                        </a:spcAft>
                      </a:pPr>
                      <a:r>
                        <a:rPr lang="en-NZ" sz="1100" b="1" dirty="0">
                          <a:effectLst/>
                        </a:rPr>
                        <a:t>Online: </a:t>
                      </a:r>
                      <a:r>
                        <a:rPr lang="en-NZ" sz="1100" dirty="0">
                          <a:effectLst/>
                        </a:rPr>
                        <a:t>Transactional Replication</a:t>
                      </a:r>
                    </a:p>
                    <a:p>
                      <a:pPr algn="l">
                        <a:lnSpc>
                          <a:spcPct val="107000"/>
                        </a:lnSpc>
                        <a:spcAft>
                          <a:spcPts val="0"/>
                        </a:spcAft>
                      </a:pPr>
                      <a:r>
                        <a:rPr lang="en-NZ" sz="1100" b="1" dirty="0">
                          <a:effectLst/>
                        </a:rPr>
                        <a:t>Offline: </a:t>
                      </a:r>
                      <a:r>
                        <a:rPr lang="en-NZ" sz="1100" dirty="0">
                          <a:effectLst/>
                        </a:rPr>
                        <a:t>BACPAC file (import), BCP, Snapshot replication</a:t>
                      </a:r>
                      <a:endParaRPr lang="en-NZ"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tc>
                  <a:txBody>
                    <a:bodyPr/>
                    <a:lstStyle/>
                    <a:p>
                      <a:pPr algn="l">
                        <a:lnSpc>
                          <a:spcPct val="107000"/>
                        </a:lnSpc>
                        <a:spcAft>
                          <a:spcPts val="0"/>
                        </a:spcAft>
                      </a:pPr>
                      <a:r>
                        <a:rPr lang="en-NZ" sz="1100" b="1" dirty="0">
                          <a:effectLst/>
                        </a:rPr>
                        <a:t>Online: </a:t>
                      </a:r>
                      <a:r>
                        <a:rPr lang="en-NZ" sz="1100" dirty="0">
                          <a:effectLst/>
                        </a:rPr>
                        <a:t>Transactional Replication</a:t>
                      </a:r>
                    </a:p>
                    <a:p>
                      <a:pPr algn="l">
                        <a:lnSpc>
                          <a:spcPct val="107000"/>
                        </a:lnSpc>
                        <a:spcAft>
                          <a:spcPts val="0"/>
                        </a:spcAft>
                      </a:pPr>
                      <a:r>
                        <a:rPr lang="en-NZ" sz="1100" b="1" dirty="0">
                          <a:effectLst/>
                        </a:rPr>
                        <a:t>Offline: </a:t>
                      </a:r>
                      <a:r>
                        <a:rPr lang="en-NZ" sz="1100" dirty="0">
                          <a:effectLst/>
                        </a:rPr>
                        <a:t>Cross-instance point-in-time restore (Azure PowerShell or Azure CLI), Native backup/restore, BACPAC file (import), BCP, Snapshot replication</a:t>
                      </a:r>
                      <a:endParaRPr lang="en-NZ"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281702264"/>
                  </a:ext>
                </a:extLst>
              </a:tr>
            </a:tbl>
          </a:graphicData>
        </a:graphic>
      </p:graphicFrame>
    </p:spTree>
    <p:extLst>
      <p:ext uri="{BB962C8B-B14F-4D97-AF65-F5344CB8AC3E}">
        <p14:creationId xmlns:p14="http://schemas.microsoft.com/office/powerpoint/2010/main" val="27066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302AD-01D4-4D47-8F5A-4EB0412E0E49}"/>
              </a:ext>
            </a:extLst>
          </p:cNvPr>
          <p:cNvSpPr>
            <a:spLocks noGrp="1"/>
          </p:cNvSpPr>
          <p:nvPr>
            <p:ph type="body" sz="quarter" idx="11"/>
          </p:nvPr>
        </p:nvSpPr>
        <p:spPr>
          <a:xfrm>
            <a:off x="439738" y="3035300"/>
            <a:ext cx="6841086" cy="1520825"/>
          </a:xfrm>
        </p:spPr>
        <p:txBody>
          <a:bodyPr/>
          <a:lstStyle/>
          <a:p>
            <a:r>
              <a:rPr lang="en-US" sz="3200" dirty="0"/>
              <a:t>Purchasing models PaaS - </a:t>
            </a:r>
            <a:r>
              <a:rPr lang="en-US" sz="2800" dirty="0" err="1"/>
              <a:t>vCore</a:t>
            </a:r>
            <a:r>
              <a:rPr lang="en-US" sz="2800" dirty="0"/>
              <a:t> and DTU </a:t>
            </a:r>
          </a:p>
        </p:txBody>
      </p:sp>
    </p:spTree>
    <p:extLst>
      <p:ext uri="{BB962C8B-B14F-4D97-AF65-F5344CB8AC3E}">
        <p14:creationId xmlns:p14="http://schemas.microsoft.com/office/powerpoint/2010/main" val="3390641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dirty="0" err="1"/>
              <a:t>vCore</a:t>
            </a:r>
            <a:r>
              <a:rPr lang="en-US" dirty="0"/>
              <a:t> and DTU purchasing models</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50043" y="967856"/>
            <a:ext cx="8481212" cy="2180652"/>
          </a:xfrm>
        </p:spPr>
        <p:txBody>
          <a:bodyPr/>
          <a:lstStyle/>
          <a:p>
            <a:r>
              <a:rPr lang="en-US" sz="2000" dirty="0"/>
              <a:t>Different purchasing models are available for different Azure SQL Database deployment models:</a:t>
            </a:r>
          </a:p>
          <a:p>
            <a:endParaRPr lang="en-US" sz="2000" dirty="0"/>
          </a:p>
          <a:p>
            <a:pPr marL="342900" indent="-342900">
              <a:buFont typeface="Arial" panose="020B0604020202020204" pitchFamily="34" charset="0"/>
              <a:buChar char="•"/>
            </a:pPr>
            <a:r>
              <a:rPr lang="en-US" sz="2000" dirty="0"/>
              <a:t>The single database and elastic pool deployment options in Azure SQL Database offer both the DTU-based purchasing model and the </a:t>
            </a:r>
            <a:r>
              <a:rPr lang="en-US" sz="2000" dirty="0" err="1"/>
              <a:t>vCore</a:t>
            </a:r>
            <a:r>
              <a:rPr lang="en-US" sz="2000" dirty="0"/>
              <a:t>-based purchasing model.</a:t>
            </a:r>
          </a:p>
          <a:p>
            <a:pPr marL="342900" indent="-342900">
              <a:buFont typeface="Arial" panose="020B0604020202020204" pitchFamily="34" charset="0"/>
              <a:buChar char="•"/>
            </a:pPr>
            <a:r>
              <a:rPr lang="en-US" sz="2000" dirty="0"/>
              <a:t>The managed instance deployment option in Azure SQL Database offers only the </a:t>
            </a:r>
            <a:r>
              <a:rPr lang="en-US" sz="2000" dirty="0" err="1"/>
              <a:t>vCore</a:t>
            </a:r>
            <a:r>
              <a:rPr lang="en-US" sz="2000" dirty="0"/>
              <a:t>-based purchasing model.</a:t>
            </a:r>
          </a:p>
          <a:p>
            <a:pPr marL="342900" indent="-342900">
              <a:buFont typeface="Arial" panose="020B0604020202020204" pitchFamily="34" charset="0"/>
              <a:buChar char="•"/>
            </a:pPr>
            <a:r>
              <a:rPr lang="en-US" sz="2000" dirty="0"/>
              <a:t>The Hyperscale service tier is available for single databases that are using the </a:t>
            </a:r>
            <a:r>
              <a:rPr lang="en-US" sz="2000" dirty="0" err="1"/>
              <a:t>vCore</a:t>
            </a:r>
            <a:r>
              <a:rPr lang="en-US" sz="2000" dirty="0"/>
              <a:t>-based purchasing model.</a:t>
            </a:r>
          </a:p>
        </p:txBody>
      </p:sp>
    </p:spTree>
    <p:extLst>
      <p:ext uri="{BB962C8B-B14F-4D97-AF65-F5344CB8AC3E}">
        <p14:creationId xmlns:p14="http://schemas.microsoft.com/office/powerpoint/2010/main" val="1806796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3600" dirty="0" err="1"/>
              <a:t>vCore</a:t>
            </a:r>
            <a:r>
              <a:rPr lang="en-US" sz="3600" dirty="0"/>
              <a:t> model and service tiers options</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50043" y="967856"/>
            <a:ext cx="8481212" cy="2180652"/>
          </a:xfrm>
        </p:spPr>
        <p:txBody>
          <a:bodyPr/>
          <a:lstStyle/>
          <a:p>
            <a:r>
              <a:rPr lang="en-US" sz="1800" dirty="0"/>
              <a:t>Main </a:t>
            </a:r>
            <a:r>
              <a:rPr lang="en-US" sz="1800" dirty="0" err="1"/>
              <a:t>caracteristics</a:t>
            </a:r>
            <a:r>
              <a:rPr lang="en-US" sz="1800" dirty="0"/>
              <a:t> of </a:t>
            </a:r>
            <a:r>
              <a:rPr lang="en-US" sz="1800" dirty="0" err="1"/>
              <a:t>vCore</a:t>
            </a:r>
            <a:r>
              <a:rPr lang="en-US" sz="1800" dirty="0"/>
              <a:t> model</a:t>
            </a:r>
          </a:p>
          <a:p>
            <a:pPr marL="342900" indent="-342900">
              <a:buFont typeface="Arial" panose="020B0604020202020204" pitchFamily="34" charset="0"/>
              <a:buChar char="•"/>
            </a:pPr>
            <a:r>
              <a:rPr lang="en-US" sz="1800" dirty="0"/>
              <a:t>Higher compute, memory, IO, and storage limits.</a:t>
            </a:r>
          </a:p>
          <a:p>
            <a:pPr marL="342900" indent="-342900">
              <a:buFont typeface="Arial" panose="020B0604020202020204" pitchFamily="34" charset="0"/>
              <a:buChar char="•"/>
            </a:pPr>
            <a:r>
              <a:rPr lang="en-US" sz="1800" dirty="0"/>
              <a:t>Control over the hardware generation to better match compute and memory requirements of the workload.</a:t>
            </a:r>
          </a:p>
          <a:p>
            <a:pPr marL="342900" indent="-342900">
              <a:buFont typeface="Arial" panose="020B0604020202020204" pitchFamily="34" charset="0"/>
              <a:buChar char="•"/>
            </a:pPr>
            <a:r>
              <a:rPr lang="en-US" sz="1800" dirty="0"/>
              <a:t>Pricing discounts for Azure Hybrid Benefit (AHB) and Reserved Instance (RI).</a:t>
            </a:r>
          </a:p>
          <a:p>
            <a:pPr marL="342900" indent="-342900">
              <a:buFont typeface="Arial" panose="020B0604020202020204" pitchFamily="34" charset="0"/>
              <a:buChar char="•"/>
            </a:pPr>
            <a:r>
              <a:rPr lang="en-US" sz="1800" dirty="0"/>
              <a:t>Greater transparency in the hardware details that power the compute;</a:t>
            </a:r>
          </a:p>
          <a:p>
            <a:pPr marL="342900" indent="-342900">
              <a:buFont typeface="Arial" panose="020B0604020202020204" pitchFamily="34" charset="0"/>
              <a:buChar char="•"/>
            </a:pPr>
            <a:endParaRPr lang="en-US" sz="1800" dirty="0"/>
          </a:p>
          <a:p>
            <a:r>
              <a:rPr lang="en-US" sz="1800" b="1" dirty="0"/>
              <a:t>Service tiers</a:t>
            </a:r>
          </a:p>
          <a:p>
            <a:pPr marL="342900" indent="-342900">
              <a:buFont typeface="Arial" panose="020B0604020202020204" pitchFamily="34" charset="0"/>
              <a:buChar char="•"/>
            </a:pPr>
            <a:r>
              <a:rPr lang="en-US" sz="1800" dirty="0"/>
              <a:t>Service tier options in the </a:t>
            </a:r>
            <a:r>
              <a:rPr lang="en-US" sz="1800" dirty="0" err="1"/>
              <a:t>vCore</a:t>
            </a:r>
            <a:r>
              <a:rPr lang="en-US" sz="1800" dirty="0"/>
              <a:t> model include General Purpose, Business Critical, and Hyperscale. The service tier generally defines the storage architecture, space and IO limits, and business continuity options related to availability and disaster recovery.</a:t>
            </a:r>
          </a:p>
        </p:txBody>
      </p:sp>
    </p:spTree>
    <p:extLst>
      <p:ext uri="{BB962C8B-B14F-4D97-AF65-F5344CB8AC3E}">
        <p14:creationId xmlns:p14="http://schemas.microsoft.com/office/powerpoint/2010/main" val="1837943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302AD-01D4-4D47-8F5A-4EB0412E0E49}"/>
              </a:ext>
            </a:extLst>
          </p:cNvPr>
          <p:cNvSpPr>
            <a:spLocks noGrp="1"/>
          </p:cNvSpPr>
          <p:nvPr>
            <p:ph type="body" sz="quarter" idx="11"/>
          </p:nvPr>
        </p:nvSpPr>
        <p:spPr>
          <a:xfrm>
            <a:off x="439738" y="3035300"/>
            <a:ext cx="6841086" cy="1520825"/>
          </a:xfrm>
        </p:spPr>
        <p:txBody>
          <a:bodyPr/>
          <a:lstStyle/>
          <a:p>
            <a:r>
              <a:rPr lang="en-US" sz="3200" dirty="0"/>
              <a:t>What is Azure SQL Database managed instance?</a:t>
            </a:r>
            <a:endParaRPr lang="en-US" sz="2800" dirty="0"/>
          </a:p>
        </p:txBody>
      </p:sp>
    </p:spTree>
    <p:extLst>
      <p:ext uri="{BB962C8B-B14F-4D97-AF65-F5344CB8AC3E}">
        <p14:creationId xmlns:p14="http://schemas.microsoft.com/office/powerpoint/2010/main" val="1552000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BE7D11-9E03-473D-8FE6-7524B47B4025}"/>
              </a:ext>
            </a:extLst>
          </p:cNvPr>
          <p:cNvPicPr>
            <a:picLocks noChangeAspect="1"/>
          </p:cNvPicPr>
          <p:nvPr/>
        </p:nvPicPr>
        <p:blipFill>
          <a:blip r:embed="rId3"/>
          <a:stretch>
            <a:fillRect/>
          </a:stretch>
        </p:blipFill>
        <p:spPr>
          <a:xfrm>
            <a:off x="0" y="0"/>
            <a:ext cx="4492026" cy="2520000"/>
          </a:xfrm>
          <a:prstGeom prst="rect">
            <a:avLst/>
          </a:prstGeom>
        </p:spPr>
      </p:pic>
      <p:pic>
        <p:nvPicPr>
          <p:cNvPr id="7" name="Picture 6">
            <a:extLst>
              <a:ext uri="{FF2B5EF4-FFF2-40B4-BE49-F238E27FC236}">
                <a16:creationId xmlns:a16="http://schemas.microsoft.com/office/drawing/2014/main" id="{3987906C-69B6-44FA-A342-420A13323DDE}"/>
              </a:ext>
            </a:extLst>
          </p:cNvPr>
          <p:cNvPicPr>
            <a:picLocks noChangeAspect="1"/>
          </p:cNvPicPr>
          <p:nvPr/>
        </p:nvPicPr>
        <p:blipFill>
          <a:blip r:embed="rId4"/>
          <a:stretch>
            <a:fillRect/>
          </a:stretch>
        </p:blipFill>
        <p:spPr>
          <a:xfrm>
            <a:off x="4651976" y="0"/>
            <a:ext cx="4482791" cy="2520000"/>
          </a:xfrm>
          <a:prstGeom prst="rect">
            <a:avLst/>
          </a:prstGeom>
        </p:spPr>
      </p:pic>
      <p:pic>
        <p:nvPicPr>
          <p:cNvPr id="8" name="Picture 7">
            <a:extLst>
              <a:ext uri="{FF2B5EF4-FFF2-40B4-BE49-F238E27FC236}">
                <a16:creationId xmlns:a16="http://schemas.microsoft.com/office/drawing/2014/main" id="{74347D6A-8160-493B-87C2-B58840299AA9}"/>
              </a:ext>
            </a:extLst>
          </p:cNvPr>
          <p:cNvPicPr>
            <a:picLocks noChangeAspect="1"/>
          </p:cNvPicPr>
          <p:nvPr/>
        </p:nvPicPr>
        <p:blipFill>
          <a:blip r:embed="rId5"/>
          <a:stretch>
            <a:fillRect/>
          </a:stretch>
        </p:blipFill>
        <p:spPr>
          <a:xfrm>
            <a:off x="-6427" y="2623501"/>
            <a:ext cx="4498453" cy="2520000"/>
          </a:xfrm>
          <a:prstGeom prst="rect">
            <a:avLst/>
          </a:prstGeom>
        </p:spPr>
      </p:pic>
      <p:pic>
        <p:nvPicPr>
          <p:cNvPr id="9" name="Picture 8">
            <a:extLst>
              <a:ext uri="{FF2B5EF4-FFF2-40B4-BE49-F238E27FC236}">
                <a16:creationId xmlns:a16="http://schemas.microsoft.com/office/drawing/2014/main" id="{DFCE93A1-7CC2-4589-B935-FB6FE0CDEA88}"/>
              </a:ext>
            </a:extLst>
          </p:cNvPr>
          <p:cNvPicPr>
            <a:picLocks noChangeAspect="1"/>
          </p:cNvPicPr>
          <p:nvPr/>
        </p:nvPicPr>
        <p:blipFill>
          <a:blip r:embed="rId6"/>
          <a:stretch>
            <a:fillRect/>
          </a:stretch>
        </p:blipFill>
        <p:spPr>
          <a:xfrm>
            <a:off x="4748506" y="2571750"/>
            <a:ext cx="4386261" cy="2520000"/>
          </a:xfrm>
          <a:prstGeom prst="rect">
            <a:avLst/>
          </a:prstGeom>
        </p:spPr>
      </p:pic>
    </p:spTree>
    <p:extLst>
      <p:ext uri="{BB962C8B-B14F-4D97-AF65-F5344CB8AC3E}">
        <p14:creationId xmlns:p14="http://schemas.microsoft.com/office/powerpoint/2010/main" val="3780605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A750DA-A524-4934-8E2C-9FA34B181E96}"/>
              </a:ext>
            </a:extLst>
          </p:cNvPr>
          <p:cNvPicPr>
            <a:picLocks noChangeAspect="1"/>
          </p:cNvPicPr>
          <p:nvPr/>
        </p:nvPicPr>
        <p:blipFill>
          <a:blip r:embed="rId3"/>
          <a:stretch>
            <a:fillRect/>
          </a:stretch>
        </p:blipFill>
        <p:spPr>
          <a:xfrm>
            <a:off x="0" y="-1"/>
            <a:ext cx="4342824" cy="2520000"/>
          </a:xfrm>
          <a:prstGeom prst="rect">
            <a:avLst/>
          </a:prstGeom>
        </p:spPr>
      </p:pic>
      <p:pic>
        <p:nvPicPr>
          <p:cNvPr id="11" name="Picture 10">
            <a:extLst>
              <a:ext uri="{FF2B5EF4-FFF2-40B4-BE49-F238E27FC236}">
                <a16:creationId xmlns:a16="http://schemas.microsoft.com/office/drawing/2014/main" id="{DE81CED8-FB93-4FB7-AD1C-1AD5998C5C3C}"/>
              </a:ext>
            </a:extLst>
          </p:cNvPr>
          <p:cNvPicPr>
            <a:picLocks noChangeAspect="1"/>
          </p:cNvPicPr>
          <p:nvPr/>
        </p:nvPicPr>
        <p:blipFill>
          <a:blip r:embed="rId4"/>
          <a:stretch>
            <a:fillRect/>
          </a:stretch>
        </p:blipFill>
        <p:spPr>
          <a:xfrm>
            <a:off x="4771908" y="-1"/>
            <a:ext cx="4372092" cy="2520000"/>
          </a:xfrm>
          <a:prstGeom prst="rect">
            <a:avLst/>
          </a:prstGeom>
        </p:spPr>
      </p:pic>
      <p:pic>
        <p:nvPicPr>
          <p:cNvPr id="12" name="Picture 11">
            <a:extLst>
              <a:ext uri="{FF2B5EF4-FFF2-40B4-BE49-F238E27FC236}">
                <a16:creationId xmlns:a16="http://schemas.microsoft.com/office/drawing/2014/main" id="{F8084852-043F-4F7D-B69C-453E3663C87E}"/>
              </a:ext>
            </a:extLst>
          </p:cNvPr>
          <p:cNvPicPr>
            <a:picLocks noChangeAspect="1"/>
          </p:cNvPicPr>
          <p:nvPr/>
        </p:nvPicPr>
        <p:blipFill>
          <a:blip r:embed="rId5"/>
          <a:stretch>
            <a:fillRect/>
          </a:stretch>
        </p:blipFill>
        <p:spPr>
          <a:xfrm>
            <a:off x="0" y="2623502"/>
            <a:ext cx="4344828" cy="2520000"/>
          </a:xfrm>
          <a:prstGeom prst="rect">
            <a:avLst/>
          </a:prstGeom>
        </p:spPr>
      </p:pic>
    </p:spTree>
    <p:extLst>
      <p:ext uri="{BB962C8B-B14F-4D97-AF65-F5344CB8AC3E}">
        <p14:creationId xmlns:p14="http://schemas.microsoft.com/office/powerpoint/2010/main" val="4136916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dirty="0"/>
              <a:t>About me</a:t>
            </a:r>
          </a:p>
        </p:txBody>
      </p:sp>
      <p:sp>
        <p:nvSpPr>
          <p:cNvPr id="3" name="Rectangle 2">
            <a:extLst>
              <a:ext uri="{FF2B5EF4-FFF2-40B4-BE49-F238E27FC236}">
                <a16:creationId xmlns:a16="http://schemas.microsoft.com/office/drawing/2014/main" id="{7D377281-91C5-4A7F-83BB-881C0C128B63}"/>
              </a:ext>
            </a:extLst>
          </p:cNvPr>
          <p:cNvSpPr/>
          <p:nvPr/>
        </p:nvSpPr>
        <p:spPr>
          <a:xfrm>
            <a:off x="1023441" y="1198839"/>
            <a:ext cx="8481211" cy="3293209"/>
          </a:xfrm>
          <a:prstGeom prst="rect">
            <a:avLst/>
          </a:prstGeom>
        </p:spPr>
        <p:txBody>
          <a:bodyPr wrap="square">
            <a:spAutoFit/>
          </a:bodyPr>
          <a:lstStyle/>
          <a:p>
            <a:r>
              <a:rPr lang="en-US" sz="3200" dirty="0"/>
              <a:t>Zoran Barac</a:t>
            </a:r>
          </a:p>
          <a:p>
            <a:r>
              <a:rPr lang="en-US" sz="3200" dirty="0"/>
              <a:t>Data Architect @ CIN7</a:t>
            </a:r>
          </a:p>
          <a:p>
            <a:r>
              <a:rPr lang="en-US" sz="3200" dirty="0"/>
              <a:t>MCT, MCSE</a:t>
            </a:r>
          </a:p>
          <a:p>
            <a:r>
              <a:rPr lang="en-US" sz="2800" dirty="0">
                <a:hlinkClick r:id="rId3"/>
              </a:rPr>
              <a:t>zoran.barac.zof@gmail.com</a:t>
            </a:r>
            <a:r>
              <a:rPr lang="en-US" sz="2800" dirty="0"/>
              <a:t> </a:t>
            </a:r>
          </a:p>
          <a:p>
            <a:r>
              <a:rPr lang="en-US" sz="2800" dirty="0">
                <a:hlinkClick r:id="rId4"/>
              </a:rPr>
              <a:t>blog.sqlserveronline.com</a:t>
            </a:r>
            <a:r>
              <a:rPr lang="en-US" sz="2800" dirty="0"/>
              <a:t>  </a:t>
            </a:r>
          </a:p>
          <a:p>
            <a:r>
              <a:rPr lang="en-US" sz="2800" dirty="0">
                <a:hlinkClick r:id="rId5"/>
              </a:rPr>
              <a:t>www.linkedin.com/in/zoran-barac/</a:t>
            </a:r>
            <a:r>
              <a:rPr lang="en-US" sz="2800" dirty="0"/>
              <a:t> </a:t>
            </a:r>
          </a:p>
          <a:p>
            <a:r>
              <a:rPr lang="en-NZ" sz="2800" dirty="0">
                <a:hlinkClick r:id="rId6"/>
              </a:rPr>
              <a:t>www.meetup.com/Auckland-SQL-User-Group/</a:t>
            </a:r>
            <a:endParaRPr lang="en-US" sz="2800" dirty="0"/>
          </a:p>
        </p:txBody>
      </p:sp>
      <p:pic>
        <p:nvPicPr>
          <p:cNvPr id="5" name="Picture 2" descr="Image result for email logo png">
            <a:extLst>
              <a:ext uri="{FF2B5EF4-FFF2-40B4-BE49-F238E27FC236}">
                <a16:creationId xmlns:a16="http://schemas.microsoft.com/office/drawing/2014/main" id="{256BD64F-8798-4810-8767-7B7ED9E9413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7188" y="2773366"/>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blog logo png">
            <a:extLst>
              <a:ext uri="{FF2B5EF4-FFF2-40B4-BE49-F238E27FC236}">
                <a16:creationId xmlns:a16="http://schemas.microsoft.com/office/drawing/2014/main" id="{12757ED4-5C58-45A4-9602-C631BA71FF5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7188" y="318448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linkedin logo png">
            <a:extLst>
              <a:ext uri="{FF2B5EF4-FFF2-40B4-BE49-F238E27FC236}">
                <a16:creationId xmlns:a16="http://schemas.microsoft.com/office/drawing/2014/main" id="{CFE2FEF0-7E0D-4D18-8804-22F4691F021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7188" y="364670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meetup logo">
            <a:extLst>
              <a:ext uri="{FF2B5EF4-FFF2-40B4-BE49-F238E27FC236}">
                <a16:creationId xmlns:a16="http://schemas.microsoft.com/office/drawing/2014/main" id="{6746F39F-8BB4-4838-AA26-C4E3B0399AA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7188" y="4090832"/>
            <a:ext cx="374725"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65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302AD-01D4-4D47-8F5A-4EB0412E0E49}"/>
              </a:ext>
            </a:extLst>
          </p:cNvPr>
          <p:cNvSpPr>
            <a:spLocks noGrp="1"/>
          </p:cNvSpPr>
          <p:nvPr>
            <p:ph type="body" sz="quarter" idx="11"/>
          </p:nvPr>
        </p:nvSpPr>
        <p:spPr>
          <a:xfrm>
            <a:off x="439738" y="3035300"/>
            <a:ext cx="6841086" cy="1520825"/>
          </a:xfrm>
        </p:spPr>
        <p:txBody>
          <a:bodyPr/>
          <a:lstStyle/>
          <a:p>
            <a:r>
              <a:rPr lang="en-US" sz="3200" dirty="0"/>
              <a:t>Architectural models that are used in Azure SQL Managed Instance</a:t>
            </a:r>
            <a:endParaRPr lang="en-US" sz="2800" dirty="0"/>
          </a:p>
        </p:txBody>
      </p:sp>
    </p:spTree>
    <p:extLst>
      <p:ext uri="{BB962C8B-B14F-4D97-AF65-F5344CB8AC3E}">
        <p14:creationId xmlns:p14="http://schemas.microsoft.com/office/powerpoint/2010/main" val="589798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3200" dirty="0"/>
              <a:t>Architectural models that are used in Azure SQL Managed Instance</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12745" y="1646016"/>
            <a:ext cx="8481212" cy="2180652"/>
          </a:xfrm>
        </p:spPr>
        <p:txBody>
          <a:bodyPr/>
          <a:lstStyle/>
          <a:p>
            <a:pPr marL="285750" indent="-285750">
              <a:buFont typeface="Arial" panose="020B0604020202020204" pitchFamily="34" charset="0"/>
              <a:buChar char="•"/>
            </a:pPr>
            <a:r>
              <a:rPr lang="en-US" sz="1800" b="1" dirty="0"/>
              <a:t>Standard availability model </a:t>
            </a:r>
            <a:r>
              <a:rPr lang="en-US" sz="1800" dirty="0"/>
              <a:t>that is based on a separation of compute and storage. It relies on high availability and reliability of the remote storage tier. This architecture targets budget-oriented business applications that can tolerate some performance degradation during maintenance activities.</a:t>
            </a:r>
          </a:p>
          <a:p>
            <a:pPr marL="285750" indent="-285750">
              <a:buFont typeface="Arial" panose="020B0604020202020204" pitchFamily="34" charset="0"/>
              <a:buChar char="•"/>
            </a:pPr>
            <a:r>
              <a:rPr lang="en-US" sz="1800" b="1" dirty="0"/>
              <a:t>Premium availability model </a:t>
            </a:r>
            <a:r>
              <a:rPr lang="en-US" sz="1800" dirty="0"/>
              <a:t>that is based on a cluster of database engine processes. It relies on the fact that there is always a quorum of available database engine nodes. This architecture targets mission critical applications with high IO performance, high transaction rate and guarantees minimal performance impact to your workload during maintenance activities.</a:t>
            </a:r>
          </a:p>
          <a:p>
            <a:endParaRPr lang="en-US" sz="1800" dirty="0"/>
          </a:p>
        </p:txBody>
      </p:sp>
    </p:spTree>
    <p:extLst>
      <p:ext uri="{BB962C8B-B14F-4D97-AF65-F5344CB8AC3E}">
        <p14:creationId xmlns:p14="http://schemas.microsoft.com/office/powerpoint/2010/main" val="4032750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dirty="0"/>
              <a:t>Service tier characteristics</a:t>
            </a:r>
          </a:p>
        </p:txBody>
      </p:sp>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249505815"/>
              </p:ext>
            </p:extLst>
          </p:nvPr>
        </p:nvGraphicFramePr>
        <p:xfrm>
          <a:off x="234589" y="961928"/>
          <a:ext cx="8674822" cy="3743633"/>
        </p:xfrm>
        <a:graphic>
          <a:graphicData uri="http://schemas.openxmlformats.org/drawingml/2006/table">
            <a:tbl>
              <a:tblPr firstRow="1" firstCol="1" bandRow="1">
                <a:tableStyleId>{2D5ABB26-0587-4C30-8999-92F81FD0307C}</a:tableStyleId>
              </a:tblPr>
              <a:tblGrid>
                <a:gridCol w="2600051">
                  <a:extLst>
                    <a:ext uri="{9D8B030D-6E8A-4147-A177-3AD203B41FA5}">
                      <a16:colId xmlns:a16="http://schemas.microsoft.com/office/drawing/2014/main" val="3582721311"/>
                    </a:ext>
                  </a:extLst>
                </a:gridCol>
                <a:gridCol w="2688336">
                  <a:extLst>
                    <a:ext uri="{9D8B030D-6E8A-4147-A177-3AD203B41FA5}">
                      <a16:colId xmlns:a16="http://schemas.microsoft.com/office/drawing/2014/main" val="511283059"/>
                    </a:ext>
                  </a:extLst>
                </a:gridCol>
                <a:gridCol w="3386435">
                  <a:extLst>
                    <a:ext uri="{9D8B030D-6E8A-4147-A177-3AD203B41FA5}">
                      <a16:colId xmlns:a16="http://schemas.microsoft.com/office/drawing/2014/main" val="2399348694"/>
                    </a:ext>
                  </a:extLst>
                </a:gridCol>
              </a:tblGrid>
              <a:tr h="290970">
                <a:tc>
                  <a:txBody>
                    <a:bodyPr/>
                    <a:lstStyle/>
                    <a:p>
                      <a:pPr>
                        <a:lnSpc>
                          <a:spcPct val="107000"/>
                        </a:lnSpc>
                        <a:spcAft>
                          <a:spcPts val="0"/>
                        </a:spcAft>
                      </a:pPr>
                      <a:endParaRPr lang="en-NZ" sz="1600" dirty="0">
                        <a:effectLst/>
                        <a:latin typeface="+mn-lt"/>
                        <a:ea typeface="Calibri" panose="020F0502020204030204" pitchFamily="34" charset="0"/>
                        <a:cs typeface="Times New Roman" panose="02020603050405020304" pitchFamily="18" charset="0"/>
                      </a:endParaRPr>
                    </a:p>
                  </a:txBody>
                  <a:tcPr marL="7227" marR="7227" marT="7227" marB="7227">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600" b="1" dirty="0">
                          <a:effectLst/>
                        </a:rPr>
                        <a:t>General Purpose</a:t>
                      </a:r>
                      <a:endParaRPr lang="en-NZ" sz="1600" b="1" dirty="0">
                        <a:effectLst/>
                        <a:latin typeface="+mn-lt"/>
                        <a:ea typeface="Calibri" panose="020F0502020204030204" pitchFamily="34" charset="0"/>
                        <a:cs typeface="Times New Roman" panose="02020603050405020304" pitchFamily="18" charset="0"/>
                      </a:endParaRPr>
                    </a:p>
                  </a:txBody>
                  <a:tcPr marL="7227" marR="7227" marT="7227" marB="7227">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600" b="1" dirty="0">
                          <a:effectLst/>
                        </a:rPr>
                        <a:t>Business Critical</a:t>
                      </a:r>
                      <a:endParaRPr lang="en-NZ" sz="1600" b="1" dirty="0">
                        <a:effectLst/>
                        <a:latin typeface="+mn-lt"/>
                        <a:ea typeface="Calibri" panose="020F0502020204030204" pitchFamily="34" charset="0"/>
                        <a:cs typeface="Times New Roman" panose="02020603050405020304" pitchFamily="18" charset="0"/>
                      </a:endParaRPr>
                    </a:p>
                  </a:txBody>
                  <a:tcPr marL="7227" marR="7227" marT="7227" marB="7227">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727456"/>
                  </a:ext>
                </a:extLst>
              </a:tr>
              <a:tr h="373184">
                <a:tc>
                  <a:txBody>
                    <a:bodyPr/>
                    <a:lstStyle/>
                    <a:p>
                      <a:pPr>
                        <a:lnSpc>
                          <a:spcPct val="107000"/>
                        </a:lnSpc>
                        <a:spcAft>
                          <a:spcPts val="0"/>
                        </a:spcAft>
                      </a:pPr>
                      <a:r>
                        <a:rPr lang="en-NZ" sz="1000" b="1" dirty="0">
                          <a:effectLst/>
                        </a:rPr>
                        <a:t>Number of </a:t>
                      </a:r>
                      <a:r>
                        <a:rPr lang="en-NZ" sz="1000" b="1" dirty="0" err="1">
                          <a:effectLst/>
                        </a:rPr>
                        <a:t>vCores</a:t>
                      </a:r>
                      <a:r>
                        <a:rPr lang="en-NZ" sz="1000" b="1" dirty="0">
                          <a:effectLst/>
                        </a:rPr>
                        <a:t>*</a:t>
                      </a:r>
                      <a:endParaRPr lang="en-NZ" sz="1000" b="1" dirty="0">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Gen4: 8, 16, 24</a:t>
                      </a:r>
                      <a:br>
                        <a:rPr lang="en-NZ" sz="1000" i="1" dirty="0">
                          <a:solidFill>
                            <a:schemeClr val="tx1">
                              <a:lumMod val="75000"/>
                              <a:lumOff val="25000"/>
                            </a:schemeClr>
                          </a:solidFill>
                          <a:effectLst/>
                        </a:rPr>
                      </a:br>
                      <a:r>
                        <a:rPr lang="en-NZ" sz="1000" i="1" dirty="0">
                          <a:solidFill>
                            <a:schemeClr val="tx1">
                              <a:lumMod val="75000"/>
                              <a:lumOff val="25000"/>
                            </a:schemeClr>
                          </a:solidFill>
                          <a:effectLst/>
                        </a:rPr>
                        <a:t>Gen5: 4, 8, 16, 24, 32, 40, 64, 80</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Gen4: 8, 16, 24</a:t>
                      </a:r>
                      <a:br>
                        <a:rPr lang="en-NZ" sz="1000" i="1" dirty="0">
                          <a:solidFill>
                            <a:schemeClr val="tx1">
                              <a:lumMod val="75000"/>
                              <a:lumOff val="25000"/>
                            </a:schemeClr>
                          </a:solidFill>
                          <a:effectLst/>
                        </a:rPr>
                      </a:br>
                      <a:r>
                        <a:rPr lang="en-NZ" sz="1000" i="1" dirty="0">
                          <a:solidFill>
                            <a:schemeClr val="tx1">
                              <a:lumMod val="75000"/>
                              <a:lumOff val="25000"/>
                            </a:schemeClr>
                          </a:solidFill>
                          <a:effectLst/>
                        </a:rPr>
                        <a:t>Gen5: 4, 8, 16, 24, 32, 40, 64, 80</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2811805"/>
                  </a:ext>
                </a:extLst>
              </a:tr>
              <a:tr h="743583">
                <a:tc>
                  <a:txBody>
                    <a:bodyPr/>
                    <a:lstStyle/>
                    <a:p>
                      <a:pPr>
                        <a:lnSpc>
                          <a:spcPct val="107000"/>
                        </a:lnSpc>
                        <a:spcAft>
                          <a:spcPts val="0"/>
                        </a:spcAft>
                      </a:pPr>
                      <a:r>
                        <a:rPr lang="en-NZ" sz="1000" b="1" dirty="0">
                          <a:effectLst/>
                        </a:rPr>
                        <a:t>Max memory</a:t>
                      </a:r>
                      <a:endParaRPr lang="en-NZ" sz="1000" b="1" dirty="0">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Gen4: 56 GB - 168 GB (7GB/</a:t>
                      </a:r>
                      <a:r>
                        <a:rPr lang="en-NZ" sz="1000" i="1" dirty="0" err="1">
                          <a:solidFill>
                            <a:schemeClr val="tx1">
                              <a:lumMod val="75000"/>
                              <a:lumOff val="25000"/>
                            </a:schemeClr>
                          </a:solidFill>
                          <a:effectLst/>
                        </a:rPr>
                        <a:t>vCore</a:t>
                      </a:r>
                      <a:r>
                        <a:rPr lang="en-NZ" sz="1000" i="1" dirty="0">
                          <a:solidFill>
                            <a:schemeClr val="tx1">
                              <a:lumMod val="75000"/>
                              <a:lumOff val="25000"/>
                            </a:schemeClr>
                          </a:solidFill>
                          <a:effectLst/>
                        </a:rPr>
                        <a:t>)</a:t>
                      </a:r>
                      <a:br>
                        <a:rPr lang="en-NZ" sz="1000" i="1" dirty="0">
                          <a:solidFill>
                            <a:schemeClr val="tx1">
                              <a:lumMod val="75000"/>
                              <a:lumOff val="25000"/>
                            </a:schemeClr>
                          </a:solidFill>
                          <a:effectLst/>
                        </a:rPr>
                      </a:br>
                      <a:r>
                        <a:rPr lang="en-NZ" sz="1000" i="1" dirty="0">
                          <a:solidFill>
                            <a:schemeClr val="tx1">
                              <a:lumMod val="75000"/>
                              <a:lumOff val="25000"/>
                            </a:schemeClr>
                          </a:solidFill>
                          <a:effectLst/>
                        </a:rPr>
                        <a:t>Gen5: 20.4 GB - 408 GB (5.1GB/</a:t>
                      </a:r>
                      <a:r>
                        <a:rPr lang="en-NZ" sz="1000" i="1" dirty="0" err="1">
                          <a:solidFill>
                            <a:schemeClr val="tx1">
                              <a:lumMod val="75000"/>
                              <a:lumOff val="25000"/>
                            </a:schemeClr>
                          </a:solidFill>
                          <a:effectLst/>
                        </a:rPr>
                        <a:t>vCore</a:t>
                      </a:r>
                      <a:r>
                        <a:rPr lang="en-NZ" sz="1000" i="1" dirty="0">
                          <a:solidFill>
                            <a:schemeClr val="tx1">
                              <a:lumMod val="75000"/>
                              <a:lumOff val="25000"/>
                            </a:schemeClr>
                          </a:solidFill>
                          <a:effectLst/>
                        </a:rPr>
                        <a:t>)</a:t>
                      </a:r>
                      <a:br>
                        <a:rPr lang="en-NZ" sz="1000" i="1" dirty="0">
                          <a:solidFill>
                            <a:schemeClr val="tx1">
                              <a:lumMod val="75000"/>
                              <a:lumOff val="25000"/>
                            </a:schemeClr>
                          </a:solidFill>
                          <a:effectLst/>
                        </a:rPr>
                      </a:br>
                      <a:r>
                        <a:rPr lang="en-NZ" sz="1000" i="1" dirty="0">
                          <a:solidFill>
                            <a:schemeClr val="tx1">
                              <a:lumMod val="75000"/>
                              <a:lumOff val="25000"/>
                            </a:schemeClr>
                          </a:solidFill>
                          <a:effectLst/>
                        </a:rPr>
                        <a:t>Add more </a:t>
                      </a:r>
                      <a:r>
                        <a:rPr lang="en-NZ" sz="1000" i="1" dirty="0" err="1">
                          <a:solidFill>
                            <a:schemeClr val="tx1">
                              <a:lumMod val="75000"/>
                              <a:lumOff val="25000"/>
                            </a:schemeClr>
                          </a:solidFill>
                          <a:effectLst/>
                        </a:rPr>
                        <a:t>vCores</a:t>
                      </a:r>
                      <a:r>
                        <a:rPr lang="en-NZ" sz="1000" i="1" dirty="0">
                          <a:solidFill>
                            <a:schemeClr val="tx1">
                              <a:lumMod val="75000"/>
                              <a:lumOff val="25000"/>
                            </a:schemeClr>
                          </a:solidFill>
                          <a:effectLst/>
                        </a:rPr>
                        <a:t> to get more memory.</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Gen4: 56 GB - 168 GB (7GB/</a:t>
                      </a:r>
                      <a:r>
                        <a:rPr lang="en-NZ" sz="1000" i="1" dirty="0" err="1">
                          <a:solidFill>
                            <a:schemeClr val="tx1">
                              <a:lumMod val="75000"/>
                              <a:lumOff val="25000"/>
                            </a:schemeClr>
                          </a:solidFill>
                          <a:effectLst/>
                        </a:rPr>
                        <a:t>vCore</a:t>
                      </a:r>
                      <a:r>
                        <a:rPr lang="en-NZ" sz="1000" i="1" dirty="0">
                          <a:solidFill>
                            <a:schemeClr val="tx1">
                              <a:lumMod val="75000"/>
                              <a:lumOff val="25000"/>
                            </a:schemeClr>
                          </a:solidFill>
                          <a:effectLst/>
                        </a:rPr>
                        <a:t>)</a:t>
                      </a:r>
                      <a:br>
                        <a:rPr lang="en-NZ" sz="1000" i="1" dirty="0">
                          <a:solidFill>
                            <a:schemeClr val="tx1">
                              <a:lumMod val="75000"/>
                              <a:lumOff val="25000"/>
                            </a:schemeClr>
                          </a:solidFill>
                          <a:effectLst/>
                        </a:rPr>
                      </a:br>
                      <a:r>
                        <a:rPr lang="en-NZ" sz="1000" i="1" dirty="0">
                          <a:solidFill>
                            <a:schemeClr val="tx1">
                              <a:lumMod val="75000"/>
                              <a:lumOff val="25000"/>
                            </a:schemeClr>
                          </a:solidFill>
                          <a:effectLst/>
                        </a:rPr>
                        <a:t>Gen5: 20.4 GB - 408 GB (5.1GB/</a:t>
                      </a:r>
                      <a:r>
                        <a:rPr lang="en-NZ" sz="1000" i="1" dirty="0" err="1">
                          <a:solidFill>
                            <a:schemeClr val="tx1">
                              <a:lumMod val="75000"/>
                              <a:lumOff val="25000"/>
                            </a:schemeClr>
                          </a:solidFill>
                          <a:effectLst/>
                        </a:rPr>
                        <a:t>vCore</a:t>
                      </a:r>
                      <a:r>
                        <a:rPr lang="en-NZ" sz="1000" i="1" dirty="0">
                          <a:solidFill>
                            <a:schemeClr val="tx1">
                              <a:lumMod val="75000"/>
                              <a:lumOff val="25000"/>
                            </a:schemeClr>
                          </a:solidFill>
                          <a:effectLst/>
                        </a:rPr>
                        <a:t>) for read-write queries</a:t>
                      </a:r>
                      <a:br>
                        <a:rPr lang="en-NZ" sz="1000" i="1" dirty="0">
                          <a:solidFill>
                            <a:schemeClr val="tx1">
                              <a:lumMod val="75000"/>
                              <a:lumOff val="25000"/>
                            </a:schemeClr>
                          </a:solidFill>
                          <a:effectLst/>
                        </a:rPr>
                      </a:br>
                      <a:r>
                        <a:rPr lang="en-NZ" sz="1000" i="1" dirty="0">
                          <a:solidFill>
                            <a:schemeClr val="tx1">
                              <a:lumMod val="75000"/>
                              <a:lumOff val="25000"/>
                            </a:schemeClr>
                          </a:solidFill>
                          <a:effectLst/>
                        </a:rPr>
                        <a:t>+ additional 20.4 GB - 408 GB (5.1GB/</a:t>
                      </a:r>
                      <a:r>
                        <a:rPr lang="en-NZ" sz="1000" i="1" dirty="0" err="1">
                          <a:solidFill>
                            <a:schemeClr val="tx1">
                              <a:lumMod val="75000"/>
                              <a:lumOff val="25000"/>
                            </a:schemeClr>
                          </a:solidFill>
                          <a:effectLst/>
                        </a:rPr>
                        <a:t>vCore</a:t>
                      </a:r>
                      <a:r>
                        <a:rPr lang="en-NZ" sz="1000" i="1" dirty="0">
                          <a:solidFill>
                            <a:schemeClr val="tx1">
                              <a:lumMod val="75000"/>
                              <a:lumOff val="25000"/>
                            </a:schemeClr>
                          </a:solidFill>
                          <a:effectLst/>
                        </a:rPr>
                        <a:t>) for read-only queries.</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9639025"/>
                  </a:ext>
                </a:extLst>
              </a:tr>
              <a:tr h="558384">
                <a:tc>
                  <a:txBody>
                    <a:bodyPr/>
                    <a:lstStyle/>
                    <a:p>
                      <a:pPr>
                        <a:lnSpc>
                          <a:spcPct val="107000"/>
                        </a:lnSpc>
                        <a:spcAft>
                          <a:spcPts val="0"/>
                        </a:spcAft>
                      </a:pPr>
                      <a:r>
                        <a:rPr lang="en-NZ" sz="1000" b="1" dirty="0">
                          <a:effectLst/>
                        </a:rPr>
                        <a:t>Max instance storage size (reserved)</a:t>
                      </a:r>
                      <a:endParaRPr lang="en-NZ" sz="1000" b="1" dirty="0">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- 2 TB for 4 </a:t>
                      </a:r>
                      <a:r>
                        <a:rPr lang="en-NZ" sz="1000" i="1" dirty="0" err="1">
                          <a:solidFill>
                            <a:schemeClr val="tx1">
                              <a:lumMod val="75000"/>
                              <a:lumOff val="25000"/>
                            </a:schemeClr>
                          </a:solidFill>
                          <a:effectLst/>
                        </a:rPr>
                        <a:t>vCores</a:t>
                      </a:r>
                      <a:r>
                        <a:rPr lang="en-NZ" sz="1000" i="1" dirty="0">
                          <a:solidFill>
                            <a:schemeClr val="tx1">
                              <a:lumMod val="75000"/>
                              <a:lumOff val="25000"/>
                            </a:schemeClr>
                          </a:solidFill>
                          <a:effectLst/>
                        </a:rPr>
                        <a:t> (Gen5 only)</a:t>
                      </a:r>
                      <a:br>
                        <a:rPr lang="en-NZ" sz="1000" i="1" dirty="0">
                          <a:solidFill>
                            <a:schemeClr val="tx1">
                              <a:lumMod val="75000"/>
                              <a:lumOff val="25000"/>
                            </a:schemeClr>
                          </a:solidFill>
                          <a:effectLst/>
                        </a:rPr>
                      </a:br>
                      <a:r>
                        <a:rPr lang="en-NZ" sz="1000" i="1" dirty="0">
                          <a:solidFill>
                            <a:schemeClr val="tx1">
                              <a:lumMod val="75000"/>
                              <a:lumOff val="25000"/>
                            </a:schemeClr>
                          </a:solidFill>
                          <a:effectLst/>
                        </a:rPr>
                        <a:t>- 8 TB for other sizes</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Gen4: 1 TB</a:t>
                      </a:r>
                      <a:br>
                        <a:rPr lang="en-NZ" sz="1000" i="1" dirty="0">
                          <a:solidFill>
                            <a:schemeClr val="tx1">
                              <a:lumMod val="75000"/>
                              <a:lumOff val="25000"/>
                            </a:schemeClr>
                          </a:solidFill>
                          <a:effectLst/>
                        </a:rPr>
                      </a:br>
                      <a:r>
                        <a:rPr lang="en-NZ" sz="1000" i="1" dirty="0">
                          <a:solidFill>
                            <a:schemeClr val="tx1">
                              <a:lumMod val="75000"/>
                              <a:lumOff val="25000"/>
                            </a:schemeClr>
                          </a:solidFill>
                          <a:effectLst/>
                        </a:rPr>
                        <a:t>Gen5: 1 TB for 4, 8, 16 </a:t>
                      </a:r>
                      <a:r>
                        <a:rPr lang="en-NZ" sz="1000" i="1" dirty="0" err="1">
                          <a:solidFill>
                            <a:schemeClr val="tx1">
                              <a:lumMod val="75000"/>
                              <a:lumOff val="25000"/>
                            </a:schemeClr>
                          </a:solidFill>
                          <a:effectLst/>
                        </a:rPr>
                        <a:t>vCores</a:t>
                      </a:r>
                      <a:r>
                        <a:rPr lang="en-NZ" sz="1000" i="1" dirty="0">
                          <a:solidFill>
                            <a:schemeClr val="tx1">
                              <a:lumMod val="75000"/>
                              <a:lumOff val="25000"/>
                            </a:schemeClr>
                          </a:solidFill>
                          <a:effectLst/>
                        </a:rPr>
                        <a:t> /  2 TB for 24 </a:t>
                      </a:r>
                      <a:r>
                        <a:rPr lang="en-NZ" sz="1000" i="1" dirty="0" err="1">
                          <a:solidFill>
                            <a:schemeClr val="tx1">
                              <a:lumMod val="75000"/>
                              <a:lumOff val="25000"/>
                            </a:schemeClr>
                          </a:solidFill>
                          <a:effectLst/>
                        </a:rPr>
                        <a:t>vCores</a:t>
                      </a:r>
                      <a:r>
                        <a:rPr lang="en-NZ" sz="1000" i="1" dirty="0">
                          <a:solidFill>
                            <a:schemeClr val="tx1">
                              <a:lumMod val="75000"/>
                              <a:lumOff val="25000"/>
                            </a:schemeClr>
                          </a:solidFill>
                          <a:effectLst/>
                        </a:rPr>
                        <a:t> / 4 TB for 32, 40, 64, 80 </a:t>
                      </a:r>
                      <a:r>
                        <a:rPr lang="en-NZ" sz="1000" i="1" dirty="0" err="1">
                          <a:solidFill>
                            <a:schemeClr val="tx1">
                              <a:lumMod val="75000"/>
                              <a:lumOff val="25000"/>
                            </a:schemeClr>
                          </a:solidFill>
                          <a:effectLst/>
                        </a:rPr>
                        <a:t>vCores</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4224935"/>
                  </a:ext>
                </a:extLst>
              </a:tr>
              <a:tr h="279204">
                <a:tc>
                  <a:txBody>
                    <a:bodyPr/>
                    <a:lstStyle/>
                    <a:p>
                      <a:pPr>
                        <a:lnSpc>
                          <a:spcPct val="107000"/>
                        </a:lnSpc>
                        <a:spcAft>
                          <a:spcPts val="0"/>
                        </a:spcAft>
                      </a:pPr>
                      <a:r>
                        <a:rPr lang="en-NZ" sz="1000" b="1" dirty="0">
                          <a:effectLst/>
                        </a:rPr>
                        <a:t>Max </a:t>
                      </a:r>
                      <a:r>
                        <a:rPr lang="en-NZ" sz="1000" b="1" dirty="0" err="1">
                          <a:effectLst/>
                        </a:rPr>
                        <a:t>tempDB</a:t>
                      </a:r>
                      <a:r>
                        <a:rPr lang="en-NZ" sz="1000" b="1" dirty="0">
                          <a:effectLst/>
                        </a:rPr>
                        <a:t> size</a:t>
                      </a:r>
                      <a:endParaRPr lang="en-NZ" sz="1000" b="1" dirty="0">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Limited to 24 GB/</a:t>
                      </a:r>
                      <a:r>
                        <a:rPr lang="en-NZ" sz="1000" i="1" dirty="0" err="1">
                          <a:solidFill>
                            <a:schemeClr val="tx1">
                              <a:lumMod val="75000"/>
                              <a:lumOff val="25000"/>
                            </a:schemeClr>
                          </a:solidFill>
                          <a:effectLst/>
                        </a:rPr>
                        <a:t>vCore</a:t>
                      </a:r>
                      <a:r>
                        <a:rPr lang="en-NZ" sz="1000" i="1" dirty="0">
                          <a:solidFill>
                            <a:schemeClr val="tx1">
                              <a:lumMod val="75000"/>
                              <a:lumOff val="25000"/>
                            </a:schemeClr>
                          </a:solidFill>
                          <a:effectLst/>
                        </a:rPr>
                        <a:t> (96 - 1,920 GB)</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Up to currently available instance storage size.</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08266"/>
                  </a:ext>
                </a:extLst>
              </a:tr>
              <a:tr h="373184">
                <a:tc>
                  <a:txBody>
                    <a:bodyPr/>
                    <a:lstStyle/>
                    <a:p>
                      <a:pPr>
                        <a:lnSpc>
                          <a:spcPct val="107000"/>
                        </a:lnSpc>
                        <a:spcAft>
                          <a:spcPts val="0"/>
                        </a:spcAft>
                      </a:pPr>
                      <a:r>
                        <a:rPr lang="en-NZ" sz="1000" b="1" dirty="0">
                          <a:effectLst/>
                        </a:rPr>
                        <a:t>Data/Log IOPS (approximate)</a:t>
                      </a:r>
                      <a:endParaRPr lang="en-NZ" sz="1000" b="1" dirty="0">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Up to 30-40 K IOPS per instance*, 500 - 7500 per file</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10 K - 200 K (2500 IOPS/</a:t>
                      </a:r>
                      <a:r>
                        <a:rPr lang="en-NZ" sz="1000" i="1" dirty="0" err="1">
                          <a:solidFill>
                            <a:schemeClr val="tx1">
                              <a:lumMod val="75000"/>
                              <a:lumOff val="25000"/>
                            </a:schemeClr>
                          </a:solidFill>
                          <a:effectLst/>
                        </a:rPr>
                        <a:t>vCore</a:t>
                      </a:r>
                      <a:r>
                        <a:rPr lang="en-NZ" sz="1000" i="1" dirty="0">
                          <a:solidFill>
                            <a:schemeClr val="tx1">
                              <a:lumMod val="75000"/>
                              <a:lumOff val="25000"/>
                            </a:schemeClr>
                          </a:solidFill>
                          <a:effectLst/>
                        </a:rPr>
                        <a:t>)</a:t>
                      </a:r>
                      <a:br>
                        <a:rPr lang="en-NZ" sz="1000" i="1" dirty="0">
                          <a:solidFill>
                            <a:schemeClr val="tx1">
                              <a:lumMod val="75000"/>
                              <a:lumOff val="25000"/>
                            </a:schemeClr>
                          </a:solidFill>
                          <a:effectLst/>
                        </a:rPr>
                      </a:br>
                      <a:r>
                        <a:rPr lang="en-NZ" sz="1000" i="1" dirty="0">
                          <a:solidFill>
                            <a:schemeClr val="tx1">
                              <a:lumMod val="75000"/>
                              <a:lumOff val="25000"/>
                            </a:schemeClr>
                          </a:solidFill>
                          <a:effectLst/>
                        </a:rPr>
                        <a:t>Add more </a:t>
                      </a:r>
                      <a:r>
                        <a:rPr lang="en-NZ" sz="1000" i="1" dirty="0" err="1">
                          <a:solidFill>
                            <a:schemeClr val="tx1">
                              <a:lumMod val="75000"/>
                              <a:lumOff val="25000"/>
                            </a:schemeClr>
                          </a:solidFill>
                          <a:effectLst/>
                        </a:rPr>
                        <a:t>vCores</a:t>
                      </a:r>
                      <a:r>
                        <a:rPr lang="en-NZ" sz="1000" i="1" dirty="0">
                          <a:solidFill>
                            <a:schemeClr val="tx1">
                              <a:lumMod val="75000"/>
                              <a:lumOff val="25000"/>
                            </a:schemeClr>
                          </a:solidFill>
                          <a:effectLst/>
                        </a:rPr>
                        <a:t> to get better IO performance.</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103102"/>
                  </a:ext>
                </a:extLst>
              </a:tr>
              <a:tr h="373184">
                <a:tc>
                  <a:txBody>
                    <a:bodyPr/>
                    <a:lstStyle/>
                    <a:p>
                      <a:pPr>
                        <a:lnSpc>
                          <a:spcPct val="107000"/>
                        </a:lnSpc>
                        <a:spcAft>
                          <a:spcPts val="0"/>
                        </a:spcAft>
                      </a:pPr>
                      <a:r>
                        <a:rPr lang="en-NZ" sz="1000" b="1" dirty="0">
                          <a:effectLst/>
                        </a:rPr>
                        <a:t>Log write throughput limit (per instance)</a:t>
                      </a:r>
                      <a:endParaRPr lang="en-NZ" sz="1000" b="1" dirty="0">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3 MB/s per </a:t>
                      </a:r>
                      <a:r>
                        <a:rPr lang="en-NZ" sz="1000" i="1" dirty="0" err="1">
                          <a:solidFill>
                            <a:schemeClr val="tx1">
                              <a:lumMod val="75000"/>
                              <a:lumOff val="25000"/>
                            </a:schemeClr>
                          </a:solidFill>
                          <a:effectLst/>
                        </a:rPr>
                        <a:t>vCore</a:t>
                      </a:r>
                      <a:br>
                        <a:rPr lang="en-NZ" sz="1000" i="1" dirty="0">
                          <a:solidFill>
                            <a:schemeClr val="tx1">
                              <a:lumMod val="75000"/>
                              <a:lumOff val="25000"/>
                            </a:schemeClr>
                          </a:solidFill>
                          <a:effectLst/>
                        </a:rPr>
                      </a:br>
                      <a:r>
                        <a:rPr lang="en-NZ" sz="1000" i="1" dirty="0">
                          <a:solidFill>
                            <a:schemeClr val="tx1">
                              <a:lumMod val="75000"/>
                              <a:lumOff val="25000"/>
                            </a:schemeClr>
                          </a:solidFill>
                          <a:effectLst/>
                        </a:rPr>
                        <a:t>Max 22 MB/s</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4 MB/s per </a:t>
                      </a:r>
                      <a:r>
                        <a:rPr lang="en-NZ" sz="1000" i="1" dirty="0" err="1">
                          <a:solidFill>
                            <a:schemeClr val="tx1">
                              <a:lumMod val="75000"/>
                              <a:lumOff val="25000"/>
                            </a:schemeClr>
                          </a:solidFill>
                          <a:effectLst/>
                        </a:rPr>
                        <a:t>vCore</a:t>
                      </a:r>
                      <a:br>
                        <a:rPr lang="en-NZ" sz="1000" i="1" dirty="0">
                          <a:solidFill>
                            <a:schemeClr val="tx1">
                              <a:lumMod val="75000"/>
                              <a:lumOff val="25000"/>
                            </a:schemeClr>
                          </a:solidFill>
                          <a:effectLst/>
                        </a:rPr>
                      </a:br>
                      <a:r>
                        <a:rPr lang="en-NZ" sz="1000" i="1" dirty="0">
                          <a:solidFill>
                            <a:schemeClr val="tx1">
                              <a:lumMod val="75000"/>
                              <a:lumOff val="25000"/>
                            </a:schemeClr>
                          </a:solidFill>
                          <a:effectLst/>
                        </a:rPr>
                        <a:t>Max 48 MB/s</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7521168"/>
                  </a:ext>
                </a:extLst>
              </a:tr>
              <a:tr h="187985">
                <a:tc>
                  <a:txBody>
                    <a:bodyPr/>
                    <a:lstStyle/>
                    <a:p>
                      <a:pPr>
                        <a:lnSpc>
                          <a:spcPct val="107000"/>
                        </a:lnSpc>
                        <a:spcAft>
                          <a:spcPts val="0"/>
                        </a:spcAft>
                      </a:pPr>
                      <a:r>
                        <a:rPr lang="en-NZ" sz="1000" b="1" dirty="0">
                          <a:effectLst/>
                        </a:rPr>
                        <a:t>Data throughput (approximate)</a:t>
                      </a:r>
                      <a:endParaRPr lang="en-NZ" sz="1000" b="1" dirty="0">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100 - 250 MB/s per file</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Not limited.</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3534549"/>
                  </a:ext>
                </a:extLst>
              </a:tr>
              <a:tr h="187985">
                <a:tc>
                  <a:txBody>
                    <a:bodyPr/>
                    <a:lstStyle/>
                    <a:p>
                      <a:pPr>
                        <a:lnSpc>
                          <a:spcPct val="107000"/>
                        </a:lnSpc>
                        <a:spcAft>
                          <a:spcPts val="0"/>
                        </a:spcAft>
                      </a:pPr>
                      <a:r>
                        <a:rPr lang="en-NZ" sz="1000" b="1" dirty="0">
                          <a:effectLst/>
                        </a:rPr>
                        <a:t>Storage IO latency (approximate)</a:t>
                      </a:r>
                      <a:endParaRPr lang="en-NZ" sz="1000" b="1" dirty="0">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5-10 </a:t>
                      </a:r>
                      <a:r>
                        <a:rPr lang="en-NZ" sz="1000" i="1" dirty="0" err="1">
                          <a:solidFill>
                            <a:schemeClr val="tx1">
                              <a:lumMod val="75000"/>
                              <a:lumOff val="25000"/>
                            </a:schemeClr>
                          </a:solidFill>
                          <a:effectLst/>
                        </a:rPr>
                        <a:t>ms</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1-2 </a:t>
                      </a:r>
                      <a:r>
                        <a:rPr lang="en-NZ" sz="1000" i="1" dirty="0" err="1">
                          <a:solidFill>
                            <a:schemeClr val="tx1">
                              <a:lumMod val="75000"/>
                              <a:lumOff val="25000"/>
                            </a:schemeClr>
                          </a:solidFill>
                          <a:effectLst/>
                        </a:rPr>
                        <a:t>ms</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6220286"/>
                  </a:ext>
                </a:extLst>
              </a:tr>
              <a:tr h="187985">
                <a:tc>
                  <a:txBody>
                    <a:bodyPr/>
                    <a:lstStyle/>
                    <a:p>
                      <a:pPr>
                        <a:lnSpc>
                          <a:spcPct val="107000"/>
                        </a:lnSpc>
                        <a:spcAft>
                          <a:spcPts val="0"/>
                        </a:spcAft>
                      </a:pPr>
                      <a:r>
                        <a:rPr lang="en-NZ" sz="1000" b="1" dirty="0">
                          <a:effectLst/>
                        </a:rPr>
                        <a:t>In-memory OLTP</a:t>
                      </a:r>
                      <a:endParaRPr lang="en-NZ" sz="1000" b="1" dirty="0">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Not supported</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07000"/>
                        </a:lnSpc>
                        <a:spcAft>
                          <a:spcPts val="0"/>
                        </a:spcAft>
                      </a:pPr>
                      <a:r>
                        <a:rPr lang="en-NZ" sz="1000" i="1" dirty="0">
                          <a:solidFill>
                            <a:schemeClr val="tx1">
                              <a:lumMod val="75000"/>
                              <a:lumOff val="25000"/>
                            </a:schemeClr>
                          </a:solidFill>
                          <a:effectLst/>
                        </a:rPr>
                        <a:t>Available, </a:t>
                      </a:r>
                      <a:r>
                        <a:rPr lang="en-US" sz="1000" i="1" dirty="0">
                          <a:solidFill>
                            <a:schemeClr val="tx1">
                              <a:lumMod val="75000"/>
                              <a:lumOff val="25000"/>
                            </a:schemeClr>
                          </a:solidFill>
                          <a:effectLst/>
                        </a:rPr>
                        <a:t>size depends on number of </a:t>
                      </a:r>
                      <a:r>
                        <a:rPr lang="en-US" sz="1000" i="1" dirty="0" err="1">
                          <a:solidFill>
                            <a:schemeClr val="tx1">
                              <a:lumMod val="75000"/>
                              <a:lumOff val="25000"/>
                            </a:schemeClr>
                          </a:solidFill>
                          <a:effectLst/>
                        </a:rPr>
                        <a:t>vCore</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7463401"/>
                  </a:ext>
                </a:extLst>
              </a:tr>
              <a:tr h="187985">
                <a:tc>
                  <a:txBody>
                    <a:bodyPr/>
                    <a:lstStyle/>
                    <a:p>
                      <a:pPr>
                        <a:lnSpc>
                          <a:spcPct val="107000"/>
                        </a:lnSpc>
                        <a:spcAft>
                          <a:spcPts val="0"/>
                        </a:spcAft>
                      </a:pPr>
                      <a:r>
                        <a:rPr lang="en-NZ" sz="1000" b="1" dirty="0">
                          <a:effectLst/>
                        </a:rPr>
                        <a:t>Read-only replicas</a:t>
                      </a:r>
                      <a:endParaRPr lang="en-NZ" sz="1000" b="1" dirty="0">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noFill/>
                  </a:tcPr>
                </a:tc>
                <a:tc>
                  <a:txBody>
                    <a:bodyPr/>
                    <a:lstStyle/>
                    <a:p>
                      <a:pPr>
                        <a:lnSpc>
                          <a:spcPct val="107000"/>
                        </a:lnSpc>
                        <a:spcAft>
                          <a:spcPts val="0"/>
                        </a:spcAft>
                      </a:pPr>
                      <a:r>
                        <a:rPr lang="en-NZ" sz="1000" i="1" dirty="0">
                          <a:solidFill>
                            <a:schemeClr val="tx1">
                              <a:lumMod val="75000"/>
                              <a:lumOff val="25000"/>
                            </a:schemeClr>
                          </a:solidFill>
                          <a:effectLst/>
                        </a:rPr>
                        <a:t>0</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noFill/>
                  </a:tcPr>
                </a:tc>
                <a:tc>
                  <a:txBody>
                    <a:bodyPr/>
                    <a:lstStyle/>
                    <a:p>
                      <a:pPr>
                        <a:lnSpc>
                          <a:spcPct val="107000"/>
                        </a:lnSpc>
                        <a:spcAft>
                          <a:spcPts val="0"/>
                        </a:spcAft>
                      </a:pPr>
                      <a:r>
                        <a:rPr lang="en-NZ" sz="1000" i="1" dirty="0">
                          <a:solidFill>
                            <a:schemeClr val="tx1">
                              <a:lumMod val="75000"/>
                              <a:lumOff val="25000"/>
                            </a:schemeClr>
                          </a:solidFill>
                          <a:effectLst/>
                        </a:rPr>
                        <a:t>1 (included in price)</a:t>
                      </a: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358928604"/>
                  </a:ext>
                </a:extLst>
              </a:tr>
            </a:tbl>
          </a:graphicData>
        </a:graphic>
      </p:graphicFrame>
    </p:spTree>
    <p:extLst>
      <p:ext uri="{BB962C8B-B14F-4D97-AF65-F5344CB8AC3E}">
        <p14:creationId xmlns:p14="http://schemas.microsoft.com/office/powerpoint/2010/main" val="4151743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594597-9AD1-EE42-ABEF-E144931EA4B4}"/>
              </a:ext>
            </a:extLst>
          </p:cNvPr>
          <p:cNvSpPr>
            <a:spLocks noGrp="1"/>
          </p:cNvSpPr>
          <p:nvPr>
            <p:ph type="title"/>
          </p:nvPr>
        </p:nvSpPr>
        <p:spPr/>
        <p:txBody>
          <a:bodyPr/>
          <a:lstStyle/>
          <a:p>
            <a:r>
              <a:rPr lang="en-US" sz="3600" dirty="0"/>
              <a:t>General Purpose service tier availability</a:t>
            </a:r>
          </a:p>
        </p:txBody>
      </p:sp>
      <p:sp>
        <p:nvSpPr>
          <p:cNvPr id="3" name="Text Placeholder 2">
            <a:extLst>
              <a:ext uri="{FF2B5EF4-FFF2-40B4-BE49-F238E27FC236}">
                <a16:creationId xmlns:a16="http://schemas.microsoft.com/office/drawing/2014/main" id="{CCC7417D-60A2-644F-984D-F761EFF37EF4}"/>
              </a:ext>
            </a:extLst>
          </p:cNvPr>
          <p:cNvSpPr>
            <a:spLocks noGrp="1"/>
          </p:cNvSpPr>
          <p:nvPr>
            <p:ph type="body" sz="quarter" idx="26"/>
          </p:nvPr>
        </p:nvSpPr>
        <p:spPr>
          <a:xfrm>
            <a:off x="312745" y="1045107"/>
            <a:ext cx="3949700" cy="3408021"/>
          </a:xfrm>
        </p:spPr>
        <p:txBody>
          <a:bodyPr/>
          <a:lstStyle/>
          <a:p>
            <a:r>
              <a:rPr lang="en-US" sz="1600" dirty="0"/>
              <a:t>The standard availability model includes two layers:</a:t>
            </a:r>
          </a:p>
          <a:p>
            <a:endParaRPr lang="en-US" sz="1600" dirty="0"/>
          </a:p>
          <a:p>
            <a:pPr marL="342900" indent="-342900">
              <a:buFontTx/>
              <a:buChar char="-"/>
            </a:pPr>
            <a:r>
              <a:rPr lang="en-US" sz="1600" dirty="0"/>
              <a:t>Compute layer that runs the sqlserver.exe process (contains only transient and cached data on the attached SSD, such as </a:t>
            </a:r>
            <a:r>
              <a:rPr lang="en-US" sz="1600" dirty="0" err="1"/>
              <a:t>TempDB</a:t>
            </a:r>
            <a:r>
              <a:rPr lang="en-US" sz="1600" dirty="0"/>
              <a:t>, model database, plan cache, buffer pool ). </a:t>
            </a:r>
          </a:p>
          <a:p>
            <a:pPr marL="342900" indent="-342900">
              <a:buFontTx/>
              <a:buChar char="-"/>
            </a:pPr>
            <a:r>
              <a:rPr lang="en-US" sz="1600" dirty="0"/>
              <a:t>Data layer with the database files (.</a:t>
            </a:r>
            <a:r>
              <a:rPr lang="en-US" sz="1600" dirty="0" err="1"/>
              <a:t>mdf</a:t>
            </a:r>
            <a:r>
              <a:rPr lang="en-US" sz="1600" dirty="0"/>
              <a:t>/.</a:t>
            </a:r>
            <a:r>
              <a:rPr lang="en-US" sz="1600" dirty="0" err="1"/>
              <a:t>ldf</a:t>
            </a:r>
            <a:r>
              <a:rPr lang="en-US" sz="1600" dirty="0"/>
              <a:t>) that are stored in Azure Blob storage. Azure blob storage has built-in data availability and redundancy feature.</a:t>
            </a:r>
          </a:p>
        </p:txBody>
      </p:sp>
      <p:pic>
        <p:nvPicPr>
          <p:cNvPr id="11" name="Picture 10">
            <a:extLst>
              <a:ext uri="{FF2B5EF4-FFF2-40B4-BE49-F238E27FC236}">
                <a16:creationId xmlns:a16="http://schemas.microsoft.com/office/drawing/2014/main" id="{0A977920-C7D7-4BE1-894D-34F2D6A87716}"/>
              </a:ext>
            </a:extLst>
          </p:cNvPr>
          <p:cNvPicPr>
            <a:picLocks noChangeAspect="1"/>
          </p:cNvPicPr>
          <p:nvPr/>
        </p:nvPicPr>
        <p:blipFill>
          <a:blip r:embed="rId3"/>
          <a:stretch>
            <a:fillRect/>
          </a:stretch>
        </p:blipFill>
        <p:spPr>
          <a:xfrm>
            <a:off x="5118842" y="1051965"/>
            <a:ext cx="3539383" cy="3672000"/>
          </a:xfrm>
          <a:prstGeom prst="rect">
            <a:avLst/>
          </a:prstGeom>
        </p:spPr>
      </p:pic>
    </p:spTree>
    <p:extLst>
      <p:ext uri="{BB962C8B-B14F-4D97-AF65-F5344CB8AC3E}">
        <p14:creationId xmlns:p14="http://schemas.microsoft.com/office/powerpoint/2010/main" val="185467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594597-9AD1-EE42-ABEF-E144931EA4B4}"/>
              </a:ext>
            </a:extLst>
          </p:cNvPr>
          <p:cNvSpPr>
            <a:spLocks noGrp="1"/>
          </p:cNvSpPr>
          <p:nvPr>
            <p:ph type="title"/>
          </p:nvPr>
        </p:nvSpPr>
        <p:spPr/>
        <p:txBody>
          <a:bodyPr/>
          <a:lstStyle/>
          <a:p>
            <a:r>
              <a:rPr lang="en-US" sz="3600" dirty="0"/>
              <a:t>Business Critical service tier availability</a:t>
            </a:r>
          </a:p>
        </p:txBody>
      </p:sp>
      <p:sp>
        <p:nvSpPr>
          <p:cNvPr id="3" name="Text Placeholder 2">
            <a:extLst>
              <a:ext uri="{FF2B5EF4-FFF2-40B4-BE49-F238E27FC236}">
                <a16:creationId xmlns:a16="http://schemas.microsoft.com/office/drawing/2014/main" id="{CCC7417D-60A2-644F-984D-F761EFF37EF4}"/>
              </a:ext>
            </a:extLst>
          </p:cNvPr>
          <p:cNvSpPr>
            <a:spLocks noGrp="1"/>
          </p:cNvSpPr>
          <p:nvPr>
            <p:ph type="body" sz="quarter" idx="26"/>
          </p:nvPr>
        </p:nvSpPr>
        <p:spPr>
          <a:xfrm>
            <a:off x="312745" y="1045107"/>
            <a:ext cx="3949700" cy="3408021"/>
          </a:xfrm>
        </p:spPr>
        <p:txBody>
          <a:bodyPr/>
          <a:lstStyle/>
          <a:p>
            <a:endParaRPr lang="en-US" sz="1600" dirty="0"/>
          </a:p>
          <a:p>
            <a:r>
              <a:rPr lang="en-US" sz="1600" dirty="0"/>
              <a:t>Business Critical service tiers leverage the Premium availability model, which integrates compute resources (SQL Server Database Engine process) and storage (locally attached SSD) on a single node. </a:t>
            </a:r>
          </a:p>
          <a:p>
            <a:endParaRPr lang="en-US" sz="1600" dirty="0"/>
          </a:p>
          <a:p>
            <a:r>
              <a:rPr lang="en-US" sz="1600" dirty="0"/>
              <a:t>High availability is achieved by replicating both compute and storage to additional nodes creating a three to four-node cluster.</a:t>
            </a:r>
          </a:p>
        </p:txBody>
      </p:sp>
      <p:pic>
        <p:nvPicPr>
          <p:cNvPr id="2" name="Picture 1">
            <a:extLst>
              <a:ext uri="{FF2B5EF4-FFF2-40B4-BE49-F238E27FC236}">
                <a16:creationId xmlns:a16="http://schemas.microsoft.com/office/drawing/2014/main" id="{B5253995-76A0-4C14-A9B0-FB3B853C2A41}"/>
              </a:ext>
            </a:extLst>
          </p:cNvPr>
          <p:cNvPicPr>
            <a:picLocks noChangeAspect="1"/>
          </p:cNvPicPr>
          <p:nvPr/>
        </p:nvPicPr>
        <p:blipFill>
          <a:blip r:embed="rId3"/>
          <a:stretch>
            <a:fillRect/>
          </a:stretch>
        </p:blipFill>
        <p:spPr>
          <a:xfrm>
            <a:off x="5073903" y="1051965"/>
            <a:ext cx="3631383" cy="3600000"/>
          </a:xfrm>
          <a:prstGeom prst="rect">
            <a:avLst/>
          </a:prstGeom>
        </p:spPr>
      </p:pic>
    </p:spTree>
    <p:extLst>
      <p:ext uri="{BB962C8B-B14F-4D97-AF65-F5344CB8AC3E}">
        <p14:creationId xmlns:p14="http://schemas.microsoft.com/office/powerpoint/2010/main" val="3780217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594597-9AD1-EE42-ABEF-E144931EA4B4}"/>
              </a:ext>
            </a:extLst>
          </p:cNvPr>
          <p:cNvSpPr>
            <a:spLocks noGrp="1"/>
          </p:cNvSpPr>
          <p:nvPr>
            <p:ph type="title"/>
          </p:nvPr>
        </p:nvSpPr>
        <p:spPr>
          <a:xfrm>
            <a:off x="312744" y="437936"/>
            <a:ext cx="8264328" cy="614029"/>
          </a:xfrm>
        </p:spPr>
        <p:txBody>
          <a:bodyPr/>
          <a:lstStyle/>
          <a:p>
            <a:r>
              <a:rPr lang="en-US" sz="2800" dirty="0"/>
              <a:t>Read-only replicas and read-only query workloads</a:t>
            </a:r>
          </a:p>
        </p:txBody>
      </p:sp>
      <p:sp>
        <p:nvSpPr>
          <p:cNvPr id="3" name="Text Placeholder 2">
            <a:extLst>
              <a:ext uri="{FF2B5EF4-FFF2-40B4-BE49-F238E27FC236}">
                <a16:creationId xmlns:a16="http://schemas.microsoft.com/office/drawing/2014/main" id="{CCC7417D-60A2-644F-984D-F761EFF37EF4}"/>
              </a:ext>
            </a:extLst>
          </p:cNvPr>
          <p:cNvSpPr>
            <a:spLocks noGrp="1"/>
          </p:cNvSpPr>
          <p:nvPr>
            <p:ph type="body" sz="quarter" idx="26"/>
          </p:nvPr>
        </p:nvSpPr>
        <p:spPr>
          <a:xfrm>
            <a:off x="312744" y="1157503"/>
            <a:ext cx="3949700" cy="3408021"/>
          </a:xfrm>
        </p:spPr>
        <p:txBody>
          <a:bodyPr/>
          <a:lstStyle/>
          <a:p>
            <a:r>
              <a:rPr lang="en-US" sz="1600" dirty="0"/>
              <a:t>The Read Scale-Out feature is enabled by default on new Premium, Business Critical, and Hyperscale databases. </a:t>
            </a:r>
          </a:p>
          <a:p>
            <a:endParaRPr lang="en-US" sz="1600" dirty="0"/>
          </a:p>
          <a:p>
            <a:r>
              <a:rPr lang="en-US" sz="1600" dirty="0"/>
              <a:t>In case of Azure SQL Managed Instance it will be Business Critical service tier.</a:t>
            </a:r>
          </a:p>
          <a:p>
            <a:endParaRPr lang="en-US" sz="1600" dirty="0"/>
          </a:p>
          <a:p>
            <a:r>
              <a:rPr lang="en-US" sz="1600" dirty="0"/>
              <a:t>If your SQL connection string is configured with </a:t>
            </a:r>
            <a:r>
              <a:rPr lang="en-US" sz="1600" dirty="0" err="1"/>
              <a:t>ApplicationIntent</a:t>
            </a:r>
            <a:r>
              <a:rPr lang="en-US" sz="1600" dirty="0"/>
              <a:t>=</a:t>
            </a:r>
            <a:r>
              <a:rPr lang="en-US" sz="1600" dirty="0" err="1"/>
              <a:t>ReadOnly</a:t>
            </a:r>
            <a:r>
              <a:rPr lang="en-US" sz="1600" dirty="0"/>
              <a:t>, the application will be redirected by the gateway to a read-only replica of that database.</a:t>
            </a:r>
            <a:endParaRPr lang="en-NZ" sz="1600" dirty="0"/>
          </a:p>
        </p:txBody>
      </p:sp>
      <p:pic>
        <p:nvPicPr>
          <p:cNvPr id="7" name="Picture 6">
            <a:extLst>
              <a:ext uri="{FF2B5EF4-FFF2-40B4-BE49-F238E27FC236}">
                <a16:creationId xmlns:a16="http://schemas.microsoft.com/office/drawing/2014/main" id="{E8ABEC52-7DA6-44C4-9528-97155438B358}"/>
              </a:ext>
            </a:extLst>
          </p:cNvPr>
          <p:cNvPicPr>
            <a:picLocks noChangeAspect="1"/>
          </p:cNvPicPr>
          <p:nvPr/>
        </p:nvPicPr>
        <p:blipFill>
          <a:blip r:embed="rId3"/>
          <a:stretch>
            <a:fillRect/>
          </a:stretch>
        </p:blipFill>
        <p:spPr>
          <a:xfrm>
            <a:off x="4277545" y="1079513"/>
            <a:ext cx="4866455" cy="3564000"/>
          </a:xfrm>
          <a:prstGeom prst="rect">
            <a:avLst/>
          </a:prstGeom>
        </p:spPr>
      </p:pic>
    </p:spTree>
    <p:extLst>
      <p:ext uri="{BB962C8B-B14F-4D97-AF65-F5344CB8AC3E}">
        <p14:creationId xmlns:p14="http://schemas.microsoft.com/office/powerpoint/2010/main" val="1229536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2800" dirty="0"/>
              <a:t>Virtual cluster connectivity architecture</a:t>
            </a:r>
          </a:p>
        </p:txBody>
      </p:sp>
      <p:pic>
        <p:nvPicPr>
          <p:cNvPr id="4" name="Picture 3">
            <a:extLst>
              <a:ext uri="{FF2B5EF4-FFF2-40B4-BE49-F238E27FC236}">
                <a16:creationId xmlns:a16="http://schemas.microsoft.com/office/drawing/2014/main" id="{2D73C111-65BE-433E-AAF7-6246093EECE1}"/>
              </a:ext>
            </a:extLst>
          </p:cNvPr>
          <p:cNvPicPr>
            <a:picLocks noChangeAspect="1"/>
          </p:cNvPicPr>
          <p:nvPr/>
        </p:nvPicPr>
        <p:blipFill rotWithShape="1">
          <a:blip r:embed="rId3"/>
          <a:srcRect l="2156" t="8896" b="9689"/>
          <a:stretch/>
        </p:blipFill>
        <p:spPr>
          <a:xfrm>
            <a:off x="212161" y="1033564"/>
            <a:ext cx="8312236" cy="3672000"/>
          </a:xfrm>
          <a:prstGeom prst="rect">
            <a:avLst/>
          </a:prstGeom>
        </p:spPr>
      </p:pic>
    </p:spTree>
    <p:extLst>
      <p:ext uri="{BB962C8B-B14F-4D97-AF65-F5344CB8AC3E}">
        <p14:creationId xmlns:p14="http://schemas.microsoft.com/office/powerpoint/2010/main" val="3275757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302AD-01D4-4D47-8F5A-4EB0412E0E49}"/>
              </a:ext>
            </a:extLst>
          </p:cNvPr>
          <p:cNvSpPr>
            <a:spLocks noGrp="1"/>
          </p:cNvSpPr>
          <p:nvPr>
            <p:ph type="body" sz="quarter" idx="11"/>
          </p:nvPr>
        </p:nvSpPr>
        <p:spPr>
          <a:xfrm>
            <a:off x="439738" y="3035300"/>
            <a:ext cx="6841086" cy="1520825"/>
          </a:xfrm>
        </p:spPr>
        <p:txBody>
          <a:bodyPr/>
          <a:lstStyle/>
          <a:p>
            <a:r>
              <a:rPr lang="en-US" sz="3200" dirty="0"/>
              <a:t>Migration from IaaS VM SQL Server instance to Azure SQL Managed Instance</a:t>
            </a:r>
            <a:endParaRPr lang="en-US" sz="2800" dirty="0"/>
          </a:p>
        </p:txBody>
      </p:sp>
    </p:spTree>
    <p:extLst>
      <p:ext uri="{BB962C8B-B14F-4D97-AF65-F5344CB8AC3E}">
        <p14:creationId xmlns:p14="http://schemas.microsoft.com/office/powerpoint/2010/main" val="610297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312744" y="437936"/>
            <a:ext cx="8684951" cy="614029"/>
          </a:xfrm>
        </p:spPr>
        <p:txBody>
          <a:bodyPr/>
          <a:lstStyle/>
          <a:p>
            <a:r>
              <a:rPr lang="en-US" sz="2800" dirty="0"/>
              <a:t>Database migration from IaaS VM SQL Server instance to Azure SQL MI</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12744" y="1481424"/>
            <a:ext cx="8481212" cy="2180652"/>
          </a:xfrm>
        </p:spPr>
        <p:txBody>
          <a:bodyPr/>
          <a:lstStyle/>
          <a:p>
            <a:r>
              <a:rPr lang="en-US" sz="1600" b="1" dirty="0"/>
              <a:t>Step 1. Data Migration Assistant (DMA)</a:t>
            </a:r>
          </a:p>
          <a:p>
            <a:r>
              <a:rPr lang="en-US" sz="1600" dirty="0"/>
              <a:t>First step will be to determine whether Azure SQL Managed Instance is compatible with the database requirements of business application.</a:t>
            </a:r>
          </a:p>
          <a:p>
            <a:endParaRPr lang="en-US" sz="1600" dirty="0"/>
          </a:p>
          <a:p>
            <a:r>
              <a:rPr lang="en-US" sz="1600" b="1" dirty="0"/>
              <a:t>Step 2. Database Experimentation Assistant (DEA)</a:t>
            </a:r>
          </a:p>
          <a:p>
            <a:r>
              <a:rPr lang="en-US" sz="1600" dirty="0"/>
              <a:t>Database Experimentation Assistant (DEA) is an experimentation solution for SQL Server upgrades. The DEA tool helps to evaluate the effects on database performance, of database migration between different SQL Server instances.</a:t>
            </a:r>
          </a:p>
          <a:p>
            <a:endParaRPr lang="en-US" sz="1600" dirty="0"/>
          </a:p>
          <a:p>
            <a:r>
              <a:rPr lang="en-US" sz="1600" b="1" dirty="0"/>
              <a:t>Step 3. Database Migration Service (DMS)</a:t>
            </a:r>
          </a:p>
          <a:p>
            <a:r>
              <a:rPr lang="en-US" sz="1600" dirty="0"/>
              <a:t>Azure Database Migration Service is designed as a seamless, end-to-end solution for moving on-premises SQL Server databases to the cloud.</a:t>
            </a:r>
          </a:p>
          <a:p>
            <a:endParaRPr lang="en-US" sz="1800" dirty="0"/>
          </a:p>
        </p:txBody>
      </p:sp>
    </p:spTree>
    <p:extLst>
      <p:ext uri="{BB962C8B-B14F-4D97-AF65-F5344CB8AC3E}">
        <p14:creationId xmlns:p14="http://schemas.microsoft.com/office/powerpoint/2010/main" val="484599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302AD-01D4-4D47-8F5A-4EB0412E0E49}"/>
              </a:ext>
            </a:extLst>
          </p:cNvPr>
          <p:cNvSpPr>
            <a:spLocks noGrp="1"/>
          </p:cNvSpPr>
          <p:nvPr>
            <p:ph type="body" sz="quarter" idx="11"/>
          </p:nvPr>
        </p:nvSpPr>
        <p:spPr>
          <a:xfrm>
            <a:off x="439738" y="3035300"/>
            <a:ext cx="6841086" cy="1520825"/>
          </a:xfrm>
        </p:spPr>
        <p:txBody>
          <a:bodyPr/>
          <a:lstStyle/>
          <a:p>
            <a:r>
              <a:rPr lang="en-US" sz="3200" dirty="0"/>
              <a:t>Data Migration Assistant (DMA)</a:t>
            </a:r>
            <a:endParaRPr lang="en-US" sz="2800" dirty="0"/>
          </a:p>
        </p:txBody>
      </p:sp>
    </p:spTree>
    <p:extLst>
      <p:ext uri="{BB962C8B-B14F-4D97-AF65-F5344CB8AC3E}">
        <p14:creationId xmlns:p14="http://schemas.microsoft.com/office/powerpoint/2010/main" val="1322126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2F890-302E-5E42-91DB-AFE6C85C5868}"/>
              </a:ext>
            </a:extLst>
          </p:cNvPr>
          <p:cNvSpPr>
            <a:spLocks noGrp="1"/>
          </p:cNvSpPr>
          <p:nvPr>
            <p:ph type="title"/>
          </p:nvPr>
        </p:nvSpPr>
        <p:spPr>
          <a:xfrm>
            <a:off x="168356" y="2571750"/>
            <a:ext cx="3245845" cy="1153537"/>
          </a:xfrm>
        </p:spPr>
        <p:txBody>
          <a:bodyPr anchor="t"/>
          <a:lstStyle/>
          <a:p>
            <a:pPr>
              <a:lnSpc>
                <a:spcPct val="90000"/>
              </a:lnSpc>
            </a:pPr>
            <a:r>
              <a:rPr lang="en-US" sz="4400" dirty="0"/>
              <a:t>Explore your PASS community</a:t>
            </a:r>
          </a:p>
        </p:txBody>
      </p:sp>
      <p:pic>
        <p:nvPicPr>
          <p:cNvPr id="7" name="Picture 6">
            <a:extLst>
              <a:ext uri="{FF2B5EF4-FFF2-40B4-BE49-F238E27FC236}">
                <a16:creationId xmlns:a16="http://schemas.microsoft.com/office/drawing/2014/main" id="{6113F6BF-0D9B-6941-B462-8655A135E3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47755" y="1653963"/>
            <a:ext cx="1241920" cy="1241920"/>
          </a:xfrm>
          <a:prstGeom prst="rect">
            <a:avLst/>
          </a:prstGeom>
        </p:spPr>
      </p:pic>
      <p:pic>
        <p:nvPicPr>
          <p:cNvPr id="11" name="Picture 10">
            <a:extLst>
              <a:ext uri="{FF2B5EF4-FFF2-40B4-BE49-F238E27FC236}">
                <a16:creationId xmlns:a16="http://schemas.microsoft.com/office/drawing/2014/main" id="{920E8CAE-78C9-1949-A87D-878E342A72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52182" y="3336598"/>
            <a:ext cx="1241920" cy="1241920"/>
          </a:xfrm>
          <a:prstGeom prst="rect">
            <a:avLst/>
          </a:prstGeom>
        </p:spPr>
      </p:pic>
      <p:pic>
        <p:nvPicPr>
          <p:cNvPr id="12" name="Picture 11">
            <a:extLst>
              <a:ext uri="{FF2B5EF4-FFF2-40B4-BE49-F238E27FC236}">
                <a16:creationId xmlns:a16="http://schemas.microsoft.com/office/drawing/2014/main" id="{F5EBD081-1F08-394E-86A5-893F8C37799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07973" y="3641603"/>
            <a:ext cx="772230" cy="702027"/>
          </a:xfrm>
          <a:prstGeom prst="rect">
            <a:avLst/>
          </a:prstGeom>
        </p:spPr>
      </p:pic>
      <p:sp>
        <p:nvSpPr>
          <p:cNvPr id="13" name="Rectangle 12">
            <a:hlinkClick r:id="rId6"/>
            <a:extLst>
              <a:ext uri="{FF2B5EF4-FFF2-40B4-BE49-F238E27FC236}">
                <a16:creationId xmlns:a16="http://schemas.microsoft.com/office/drawing/2014/main" id="{7FFA58E1-AFAE-6E41-A7A4-3134640BD42F}"/>
              </a:ext>
            </a:extLst>
          </p:cNvPr>
          <p:cNvSpPr/>
          <p:nvPr/>
        </p:nvSpPr>
        <p:spPr>
          <a:xfrm>
            <a:off x="3690399" y="2753232"/>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0" i="0" dirty="0">
                <a:solidFill>
                  <a:schemeClr val="tx1"/>
                </a:solidFill>
                <a:latin typeface="+mj-lt"/>
                <a:cs typeface="Segoe UI Semibold" panose="020B0502040204020203" pitchFamily="34" charset="0"/>
              </a:rPr>
              <a:t>Free online webinar events </a:t>
            </a:r>
          </a:p>
        </p:txBody>
      </p:sp>
      <p:sp>
        <p:nvSpPr>
          <p:cNvPr id="14" name="Rectangle 13">
            <a:hlinkClick r:id="rId7"/>
            <a:extLst>
              <a:ext uri="{FF2B5EF4-FFF2-40B4-BE49-F238E27FC236}">
                <a16:creationId xmlns:a16="http://schemas.microsoft.com/office/drawing/2014/main" id="{9EB3BE4C-4D6B-9043-B9AF-4F9F2E426BC4}"/>
              </a:ext>
            </a:extLst>
          </p:cNvPr>
          <p:cNvSpPr/>
          <p:nvPr/>
        </p:nvSpPr>
        <p:spPr>
          <a:xfrm>
            <a:off x="6840395" y="2753232"/>
            <a:ext cx="175856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tx1"/>
                </a:solidFill>
                <a:latin typeface="+mj-lt"/>
                <a:cs typeface="Segoe UI Semibold" panose="020B0502040204020203" pitchFamily="34" charset="0"/>
              </a:rPr>
              <a:t>Connect with the global data community</a:t>
            </a:r>
            <a:endParaRPr lang="en-US" sz="1200" b="0" i="0" dirty="0">
              <a:solidFill>
                <a:schemeClr val="tx1"/>
              </a:solidFill>
              <a:latin typeface="+mj-lt"/>
              <a:cs typeface="Segoe UI Semibold" panose="020B0502040204020203" pitchFamily="34" charset="0"/>
            </a:endParaRPr>
          </a:p>
        </p:txBody>
      </p:sp>
      <p:sp>
        <p:nvSpPr>
          <p:cNvPr id="15" name="Rectangle 14">
            <a:hlinkClick r:id="rId8"/>
            <a:extLst>
              <a:ext uri="{FF2B5EF4-FFF2-40B4-BE49-F238E27FC236}">
                <a16:creationId xmlns:a16="http://schemas.microsoft.com/office/drawing/2014/main" id="{B2C81291-D94F-3142-B6F3-5BE4EB2131A6}"/>
              </a:ext>
            </a:extLst>
          </p:cNvPr>
          <p:cNvSpPr/>
          <p:nvPr/>
        </p:nvSpPr>
        <p:spPr>
          <a:xfrm>
            <a:off x="5330926" y="2753232"/>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0" i="0">
                <a:solidFill>
                  <a:schemeClr val="tx1"/>
                </a:solidFill>
                <a:latin typeface="+mj-lt"/>
                <a:cs typeface="Segoe UI Semibold" panose="020B0502040204020203" pitchFamily="34" charset="0"/>
              </a:rPr>
              <a:t>Local user groups around the world</a:t>
            </a:r>
            <a:endParaRPr lang="en-US" sz="1200" b="0" i="0" dirty="0">
              <a:solidFill>
                <a:schemeClr val="tx1"/>
              </a:solidFill>
              <a:latin typeface="+mj-lt"/>
              <a:cs typeface="Segoe UI Semibold" panose="020B0502040204020203" pitchFamily="34" charset="0"/>
            </a:endParaRPr>
          </a:p>
        </p:txBody>
      </p:sp>
      <p:sp>
        <p:nvSpPr>
          <p:cNvPr id="16" name="Rectangle 15">
            <a:hlinkClick r:id="rId9"/>
            <a:extLst>
              <a:ext uri="{FF2B5EF4-FFF2-40B4-BE49-F238E27FC236}">
                <a16:creationId xmlns:a16="http://schemas.microsoft.com/office/drawing/2014/main" id="{D5D65FB3-C04C-A546-A913-C0814BC10F5A}"/>
              </a:ext>
            </a:extLst>
          </p:cNvPr>
          <p:cNvSpPr/>
          <p:nvPr/>
        </p:nvSpPr>
        <p:spPr>
          <a:xfrm>
            <a:off x="3690680" y="4543933"/>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0" i="0" dirty="0">
                <a:solidFill>
                  <a:schemeClr val="tx1"/>
                </a:solidFill>
                <a:latin typeface="+mj-lt"/>
                <a:cs typeface="Segoe UI Semibold" panose="020B0502040204020203" pitchFamily="34" charset="0"/>
              </a:rPr>
              <a:t>Online special interest user groups </a:t>
            </a:r>
          </a:p>
        </p:txBody>
      </p:sp>
      <p:sp>
        <p:nvSpPr>
          <p:cNvPr id="17" name="Rectangle 16">
            <a:hlinkClick r:id="rId8"/>
            <a:extLst>
              <a:ext uri="{FF2B5EF4-FFF2-40B4-BE49-F238E27FC236}">
                <a16:creationId xmlns:a16="http://schemas.microsoft.com/office/drawing/2014/main" id="{23241561-83A2-804A-8F0C-A676064DBABC}"/>
              </a:ext>
            </a:extLst>
          </p:cNvPr>
          <p:cNvSpPr/>
          <p:nvPr/>
        </p:nvSpPr>
        <p:spPr>
          <a:xfrm>
            <a:off x="5255604" y="4543933"/>
            <a:ext cx="182469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0" i="0" dirty="0">
                <a:solidFill>
                  <a:schemeClr val="tx1"/>
                </a:solidFill>
                <a:latin typeface="+mj-lt"/>
                <a:cs typeface="Segoe UI Semibold" panose="020B0502040204020203" pitchFamily="34" charset="0"/>
              </a:rPr>
              <a:t>Learning on-demand and delivered to you</a:t>
            </a:r>
          </a:p>
        </p:txBody>
      </p:sp>
      <p:sp>
        <p:nvSpPr>
          <p:cNvPr id="18" name="Rectangle 17">
            <a:hlinkClick r:id="rId8"/>
            <a:extLst>
              <a:ext uri="{FF2B5EF4-FFF2-40B4-BE49-F238E27FC236}">
                <a16:creationId xmlns:a16="http://schemas.microsoft.com/office/drawing/2014/main" id="{DC862C0E-3CC0-9240-859B-88B83A2A551D}"/>
              </a:ext>
            </a:extLst>
          </p:cNvPr>
          <p:cNvSpPr/>
          <p:nvPr/>
        </p:nvSpPr>
        <p:spPr>
          <a:xfrm>
            <a:off x="7080295" y="4543933"/>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0" i="0" dirty="0">
                <a:solidFill>
                  <a:schemeClr val="tx1"/>
                </a:solidFill>
                <a:latin typeface="+mj-lt"/>
                <a:cs typeface="Segoe UI Semibold" panose="020B0502040204020203" pitchFamily="34" charset="0"/>
              </a:rPr>
              <a:t>Get involved</a:t>
            </a:r>
          </a:p>
        </p:txBody>
      </p:sp>
      <p:cxnSp>
        <p:nvCxnSpPr>
          <p:cNvPr id="19" name="Straight Connector 18">
            <a:extLst>
              <a:ext uri="{FF2B5EF4-FFF2-40B4-BE49-F238E27FC236}">
                <a16:creationId xmlns:a16="http://schemas.microsoft.com/office/drawing/2014/main" id="{5A5C2C79-0343-7C4A-A0CF-31E4444953B1}"/>
              </a:ext>
            </a:extLst>
          </p:cNvPr>
          <p:cNvCxnSpPr>
            <a:cxnSpLocks/>
          </p:cNvCxnSpPr>
          <p:nvPr/>
        </p:nvCxnSpPr>
        <p:spPr>
          <a:xfrm flipH="1">
            <a:off x="3927729" y="3336598"/>
            <a:ext cx="450313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D3A8F4EA-C59F-F343-883B-AF111B8F396F}"/>
              </a:ext>
            </a:extLst>
          </p:cNvPr>
          <p:cNvPicPr>
            <a:picLocks noChangeAspect="1"/>
          </p:cNvPicPr>
          <p:nvPr/>
        </p:nvPicPr>
        <p:blipFill rotWithShape="1">
          <a:blip r:embed="rId10">
            <a:alphaModFix/>
          </a:blip>
          <a:srcRect l="10860" t="13663"/>
          <a:stretch/>
        </p:blipFill>
        <p:spPr>
          <a:xfrm>
            <a:off x="0" y="0"/>
            <a:ext cx="2176198" cy="2107769"/>
          </a:xfrm>
          <a:prstGeom prst="rect">
            <a:avLst/>
          </a:prstGeom>
        </p:spPr>
      </p:pic>
      <p:pic>
        <p:nvPicPr>
          <p:cNvPr id="22" name="Picture 21">
            <a:extLst>
              <a:ext uri="{FF2B5EF4-FFF2-40B4-BE49-F238E27FC236}">
                <a16:creationId xmlns:a16="http://schemas.microsoft.com/office/drawing/2014/main" id="{FB36441A-5B13-DA4D-B288-3616ECEDEC4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156559" y="1653963"/>
            <a:ext cx="1124092" cy="1124092"/>
          </a:xfrm>
          <a:prstGeom prst="rect">
            <a:avLst/>
          </a:prstGeom>
        </p:spPr>
      </p:pic>
      <p:sp>
        <p:nvSpPr>
          <p:cNvPr id="26" name="TextBox 25">
            <a:extLst>
              <a:ext uri="{FF2B5EF4-FFF2-40B4-BE49-F238E27FC236}">
                <a16:creationId xmlns:a16="http://schemas.microsoft.com/office/drawing/2014/main" id="{43403638-AB44-014B-901A-3B8B915D0147}"/>
              </a:ext>
            </a:extLst>
          </p:cNvPr>
          <p:cNvSpPr txBox="1"/>
          <p:nvPr/>
        </p:nvSpPr>
        <p:spPr>
          <a:xfrm>
            <a:off x="3350623" y="478340"/>
            <a:ext cx="5590815" cy="1015663"/>
          </a:xfrm>
          <a:prstGeom prst="rect">
            <a:avLst/>
          </a:prstGeom>
          <a:noFill/>
        </p:spPr>
        <p:txBody>
          <a:bodyPr wrap="square" rtlCol="0">
            <a:spAutoFit/>
          </a:bodyPr>
          <a:lstStyle/>
          <a:p>
            <a:pPr algn="ctr"/>
            <a:r>
              <a:rPr lang="en-US" sz="2000" b="1" i="1" dirty="0">
                <a:solidFill>
                  <a:schemeClr val="accent1"/>
                </a:solidFill>
                <a:latin typeface="Segoe UI Semibold" panose="020B0502040204020203" pitchFamily="34" charset="0"/>
                <a:cs typeface="Segoe UI Semibold" panose="020B0502040204020203" pitchFamily="34" charset="0"/>
              </a:rPr>
              <a:t>Own your career with interactive learning built by community and guided by data experts.</a:t>
            </a:r>
          </a:p>
          <a:p>
            <a:pPr algn="ctr"/>
            <a:r>
              <a:rPr lang="en-US" sz="2000" b="1" i="1" dirty="0">
                <a:solidFill>
                  <a:schemeClr val="accent1"/>
                </a:solidFill>
                <a:latin typeface="Segoe UI Semibold" panose="020B0502040204020203" pitchFamily="34" charset="0"/>
                <a:cs typeface="Segoe UI Semibold" panose="020B0502040204020203" pitchFamily="34" charset="0"/>
              </a:rPr>
              <a:t>Get involved. Get ahead.</a:t>
            </a:r>
          </a:p>
        </p:txBody>
      </p:sp>
      <p:grpSp>
        <p:nvGrpSpPr>
          <p:cNvPr id="4" name="Group 3">
            <a:extLst>
              <a:ext uri="{FF2B5EF4-FFF2-40B4-BE49-F238E27FC236}">
                <a16:creationId xmlns:a16="http://schemas.microsoft.com/office/drawing/2014/main" id="{2D4F8B09-BE97-4528-9349-1A9258974DB0}"/>
              </a:ext>
            </a:extLst>
          </p:cNvPr>
          <p:cNvGrpSpPr/>
          <p:nvPr/>
        </p:nvGrpSpPr>
        <p:grpSpPr>
          <a:xfrm>
            <a:off x="5304736" y="3983988"/>
            <a:ext cx="1564924" cy="440471"/>
            <a:chOff x="5486576" y="3693211"/>
            <a:chExt cx="1564924" cy="440471"/>
          </a:xfrm>
        </p:grpSpPr>
        <p:pic>
          <p:nvPicPr>
            <p:cNvPr id="21" name="Picture 20">
              <a:extLst>
                <a:ext uri="{FF2B5EF4-FFF2-40B4-BE49-F238E27FC236}">
                  <a16:creationId xmlns:a16="http://schemas.microsoft.com/office/drawing/2014/main" id="{B93431F2-F8FE-4A4E-8A2A-E968BE4E875C}"/>
                </a:ext>
              </a:extLst>
            </p:cNvPr>
            <p:cNvPicPr>
              <a:picLocks noChangeAspect="1"/>
            </p:cNvPicPr>
            <p:nvPr/>
          </p:nvPicPr>
          <p:blipFill>
            <a:blip r:embed="rId12"/>
            <a:stretch>
              <a:fillRect/>
            </a:stretch>
          </p:blipFill>
          <p:spPr>
            <a:xfrm>
              <a:off x="5486576" y="3693211"/>
              <a:ext cx="1564924" cy="384982"/>
            </a:xfrm>
            <a:prstGeom prst="rect">
              <a:avLst/>
            </a:prstGeom>
          </p:spPr>
        </p:pic>
        <p:pic>
          <p:nvPicPr>
            <p:cNvPr id="23" name="Picture 22">
              <a:extLst>
                <a:ext uri="{FF2B5EF4-FFF2-40B4-BE49-F238E27FC236}">
                  <a16:creationId xmlns:a16="http://schemas.microsoft.com/office/drawing/2014/main" id="{E3BDF172-0880-482D-9F3A-50FEB5D0F718}"/>
                </a:ext>
              </a:extLst>
            </p:cNvPr>
            <p:cNvPicPr>
              <a:picLocks noChangeAspect="1"/>
            </p:cNvPicPr>
            <p:nvPr/>
          </p:nvPicPr>
          <p:blipFill rotWithShape="1">
            <a:blip r:embed="rId13"/>
            <a:srcRect l="47616" t="1" b="24563"/>
            <a:stretch/>
          </p:blipFill>
          <p:spPr>
            <a:xfrm>
              <a:off x="6179156" y="3928833"/>
              <a:ext cx="719453" cy="204849"/>
            </a:xfrm>
            <a:prstGeom prst="rect">
              <a:avLst/>
            </a:prstGeom>
          </p:spPr>
        </p:pic>
      </p:grpSp>
      <p:pic>
        <p:nvPicPr>
          <p:cNvPr id="24" name="Picture 23">
            <a:extLst>
              <a:ext uri="{FF2B5EF4-FFF2-40B4-BE49-F238E27FC236}">
                <a16:creationId xmlns:a16="http://schemas.microsoft.com/office/drawing/2014/main" id="{B0A1D42F-75B9-45E4-ACA4-ED1EC30CB990}"/>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881214" y="1617857"/>
            <a:ext cx="1133162" cy="1133162"/>
          </a:xfrm>
          <a:prstGeom prst="rect">
            <a:avLst/>
          </a:prstGeom>
        </p:spPr>
      </p:pic>
      <p:grpSp>
        <p:nvGrpSpPr>
          <p:cNvPr id="3" name="Group 2">
            <a:extLst>
              <a:ext uri="{FF2B5EF4-FFF2-40B4-BE49-F238E27FC236}">
                <a16:creationId xmlns:a16="http://schemas.microsoft.com/office/drawing/2014/main" id="{094444D3-65AA-46F3-873F-A8B227D3A649}"/>
              </a:ext>
            </a:extLst>
          </p:cNvPr>
          <p:cNvGrpSpPr/>
          <p:nvPr/>
        </p:nvGrpSpPr>
        <p:grpSpPr>
          <a:xfrm>
            <a:off x="5671208" y="3572221"/>
            <a:ext cx="938936" cy="343402"/>
            <a:chOff x="5522708" y="4176246"/>
            <a:chExt cx="1088791" cy="386116"/>
          </a:xfrm>
        </p:grpSpPr>
        <p:pic>
          <p:nvPicPr>
            <p:cNvPr id="25" name="Picture 24">
              <a:extLst>
                <a:ext uri="{FF2B5EF4-FFF2-40B4-BE49-F238E27FC236}">
                  <a16:creationId xmlns:a16="http://schemas.microsoft.com/office/drawing/2014/main" id="{DBB39A4A-7B6D-4290-B5D2-4D4F4643C0FD}"/>
                </a:ext>
              </a:extLst>
            </p:cNvPr>
            <p:cNvPicPr>
              <a:picLocks noChangeAspect="1"/>
            </p:cNvPicPr>
            <p:nvPr/>
          </p:nvPicPr>
          <p:blipFill>
            <a:blip r:embed="rId15"/>
            <a:stretch>
              <a:fillRect/>
            </a:stretch>
          </p:blipFill>
          <p:spPr>
            <a:xfrm>
              <a:off x="5522708" y="4176246"/>
              <a:ext cx="772230" cy="386116"/>
            </a:xfrm>
            <a:prstGeom prst="rect">
              <a:avLst/>
            </a:prstGeom>
          </p:spPr>
        </p:pic>
        <p:sp>
          <p:nvSpPr>
            <p:cNvPr id="27" name="TextBox 26">
              <a:extLst>
                <a:ext uri="{FF2B5EF4-FFF2-40B4-BE49-F238E27FC236}">
                  <a16:creationId xmlns:a16="http://schemas.microsoft.com/office/drawing/2014/main" id="{074D6C87-C83C-4FB5-937B-2B6650AD51D0}"/>
                </a:ext>
              </a:extLst>
            </p:cNvPr>
            <p:cNvSpPr txBox="1"/>
            <p:nvPr/>
          </p:nvSpPr>
          <p:spPr>
            <a:xfrm>
              <a:off x="6165992" y="4222972"/>
              <a:ext cx="445507" cy="276999"/>
            </a:xfrm>
            <a:prstGeom prst="rect">
              <a:avLst/>
            </a:prstGeom>
            <a:noFill/>
          </p:spPr>
          <p:txBody>
            <a:bodyPr wrap="none" rtlCol="0">
              <a:spAutoFit/>
            </a:bodyPr>
            <a:lstStyle/>
            <a:p>
              <a:r>
                <a:rPr lang="en-US" sz="1200" dirty="0">
                  <a:solidFill>
                    <a:srgbClr val="5D6568"/>
                  </a:solidFill>
                  <a:latin typeface="Segoe UI Semilight" panose="020B0402040204020203" pitchFamily="34" charset="0"/>
                  <a:cs typeface="Segoe UI Semilight" panose="020B0402040204020203" pitchFamily="34" charset="0"/>
                </a:rPr>
                <a:t>.org</a:t>
              </a:r>
            </a:p>
          </p:txBody>
        </p:sp>
      </p:grpSp>
    </p:spTree>
    <p:extLst>
      <p:ext uri="{BB962C8B-B14F-4D97-AF65-F5344CB8AC3E}">
        <p14:creationId xmlns:p14="http://schemas.microsoft.com/office/powerpoint/2010/main" val="2621000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3200" dirty="0"/>
              <a:t>Data Migration Assistant (DMA)</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12745" y="1362552"/>
            <a:ext cx="8481212" cy="3059548"/>
          </a:xfrm>
        </p:spPr>
        <p:txBody>
          <a:bodyPr/>
          <a:lstStyle/>
          <a:p>
            <a:r>
              <a:rPr lang="en-US" sz="1800" dirty="0"/>
              <a:t>Using Data Migration Assistant (DMA) tool we can detect potential compatibility issues which may impact our database functionality after migration to Azure SQL managed Instance.</a:t>
            </a:r>
          </a:p>
          <a:p>
            <a:endParaRPr lang="en-US" sz="1800" dirty="0"/>
          </a:p>
          <a:p>
            <a:r>
              <a:rPr lang="en-US" sz="1800" b="1" dirty="0">
                <a:solidFill>
                  <a:srgbClr val="289E52"/>
                </a:solidFill>
              </a:rPr>
              <a:t>DMA main functionalities</a:t>
            </a:r>
            <a:r>
              <a:rPr lang="en-US" sz="1800" dirty="0">
                <a:solidFill>
                  <a:srgbClr val="289E52"/>
                </a:solidFill>
              </a:rPr>
              <a:t>:</a:t>
            </a:r>
          </a:p>
          <a:p>
            <a:endParaRPr lang="en-US" sz="1800" dirty="0"/>
          </a:p>
          <a:p>
            <a:r>
              <a:rPr lang="en-US" sz="1800" dirty="0"/>
              <a:t>Discover issues that can affect an upgrade to an on-premises SQL Server</a:t>
            </a:r>
          </a:p>
          <a:p>
            <a:r>
              <a:rPr lang="en-US" sz="1800" dirty="0"/>
              <a:t>Discover new features in the target SQL Server platform</a:t>
            </a:r>
          </a:p>
          <a:p>
            <a:r>
              <a:rPr lang="en-US" sz="1800" dirty="0"/>
              <a:t>Migrate an on-premises SQL Server instance to a modern SQL Server instance</a:t>
            </a:r>
          </a:p>
          <a:p>
            <a:endParaRPr lang="en-US" sz="1800" dirty="0"/>
          </a:p>
        </p:txBody>
      </p:sp>
    </p:spTree>
    <p:extLst>
      <p:ext uri="{BB962C8B-B14F-4D97-AF65-F5344CB8AC3E}">
        <p14:creationId xmlns:p14="http://schemas.microsoft.com/office/powerpoint/2010/main" val="1931455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3200" dirty="0"/>
              <a:t>Data Migration Assistant (DMA) - Assessment</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248737" y="1261968"/>
            <a:ext cx="8481212" cy="3059548"/>
          </a:xfrm>
        </p:spPr>
        <p:txBody>
          <a:bodyPr/>
          <a:lstStyle/>
          <a:p>
            <a:r>
              <a:rPr lang="en-US" sz="1600" dirty="0"/>
              <a:t>Assess on-premises SQL Server instance(s) migrating to Azure SQL database(s). </a:t>
            </a:r>
          </a:p>
          <a:p>
            <a:r>
              <a:rPr lang="en-US" sz="1600" dirty="0"/>
              <a:t>The assessment workflow helps you to detect the following issues that can affect migration and provides detailed guidance on how to resolve them.</a:t>
            </a:r>
          </a:p>
          <a:p>
            <a:endParaRPr lang="en-US" sz="1600" dirty="0"/>
          </a:p>
          <a:p>
            <a:pPr marL="457200" indent="-457200">
              <a:buFont typeface="Arial" panose="020B0604020202020204" pitchFamily="34" charset="0"/>
              <a:buChar char="•"/>
            </a:pPr>
            <a:r>
              <a:rPr lang="en-US" sz="1600" dirty="0"/>
              <a:t>Migration blocking issues: Discovers the compatibility issues that block migrating on-premises SQL Server database(s) to Azure SQL Database(s). </a:t>
            </a:r>
          </a:p>
          <a:p>
            <a:pPr marL="457200" indent="-457200">
              <a:buFont typeface="Arial" panose="020B0604020202020204" pitchFamily="34" charset="0"/>
              <a:buChar char="•"/>
            </a:pPr>
            <a:r>
              <a:rPr lang="en-US" sz="1600" dirty="0"/>
              <a:t>Partially supported or unsupported features: Detects partially supported or unsupported features that are currently in use on the source SQL Server instance. DMA provides a comprehensive set of recommendations, alternative approaches available in Azure, and mitigating steps so that you can incorporate them into your migration projects.</a:t>
            </a:r>
          </a:p>
          <a:p>
            <a:endParaRPr lang="en-US" sz="1800" dirty="0"/>
          </a:p>
        </p:txBody>
      </p:sp>
    </p:spTree>
    <p:extLst>
      <p:ext uri="{BB962C8B-B14F-4D97-AF65-F5344CB8AC3E}">
        <p14:creationId xmlns:p14="http://schemas.microsoft.com/office/powerpoint/2010/main" val="1583838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2400" dirty="0"/>
              <a:t>DMA / Instance Level – Azure SQL Database / Azure SQL MI</a:t>
            </a:r>
          </a:p>
        </p:txBody>
      </p:sp>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3106928253"/>
              </p:ext>
            </p:extLst>
          </p:nvPr>
        </p:nvGraphicFramePr>
        <p:xfrm>
          <a:off x="234589" y="1051965"/>
          <a:ext cx="8674822" cy="3743633"/>
        </p:xfrm>
        <a:graphic>
          <a:graphicData uri="http://schemas.openxmlformats.org/drawingml/2006/table">
            <a:tbl>
              <a:tblPr firstRow="1" firstCol="1" bandRow="1">
                <a:tableStyleId>{2D5ABB26-0587-4C30-8999-92F81FD0307C}</a:tableStyleId>
              </a:tblPr>
              <a:tblGrid>
                <a:gridCol w="4136243">
                  <a:extLst>
                    <a:ext uri="{9D8B030D-6E8A-4147-A177-3AD203B41FA5}">
                      <a16:colId xmlns:a16="http://schemas.microsoft.com/office/drawing/2014/main" val="3582721311"/>
                    </a:ext>
                  </a:extLst>
                </a:gridCol>
                <a:gridCol w="4538579">
                  <a:extLst>
                    <a:ext uri="{9D8B030D-6E8A-4147-A177-3AD203B41FA5}">
                      <a16:colId xmlns:a16="http://schemas.microsoft.com/office/drawing/2014/main" val="2399348694"/>
                    </a:ext>
                  </a:extLst>
                </a:gridCol>
              </a:tblGrid>
              <a:tr h="290970">
                <a:tc>
                  <a:txBody>
                    <a:bodyPr/>
                    <a:lstStyle/>
                    <a:p>
                      <a:pPr marL="180000">
                        <a:lnSpc>
                          <a:spcPct val="107000"/>
                        </a:lnSpc>
                        <a:spcAft>
                          <a:spcPts val="0"/>
                        </a:spcAft>
                      </a:pPr>
                      <a:r>
                        <a:rPr lang="en-NZ" sz="1600" b="1" dirty="0">
                          <a:effectLst/>
                          <a:latin typeface="+mn-lt"/>
                          <a:ea typeface="Calibri" panose="020F0502020204030204" pitchFamily="34" charset="0"/>
                          <a:cs typeface="Times New Roman" panose="02020603050405020304" pitchFamily="18" charset="0"/>
                        </a:rPr>
                        <a:t>Azure SQL Database</a:t>
                      </a:r>
                    </a:p>
                  </a:txBody>
                  <a:tcPr marL="7227" marR="7227" marT="7227" marB="7227">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180000">
                        <a:lnSpc>
                          <a:spcPct val="107000"/>
                        </a:lnSpc>
                        <a:spcAft>
                          <a:spcPts val="0"/>
                        </a:spcAft>
                      </a:pPr>
                      <a:r>
                        <a:rPr lang="en-NZ" sz="1600" b="1" dirty="0">
                          <a:effectLst/>
                          <a:latin typeface="+mn-lt"/>
                          <a:ea typeface="Calibri" panose="020F0502020204030204" pitchFamily="34" charset="0"/>
                          <a:cs typeface="Times New Roman" panose="02020603050405020304" pitchFamily="18" charset="0"/>
                        </a:rPr>
                        <a:t>Azure SQL Managed Instance</a:t>
                      </a:r>
                    </a:p>
                  </a:txBody>
                  <a:tcPr marL="7227" marR="7227" marT="7227" marB="7227">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727456"/>
                  </a:ext>
                </a:extLst>
              </a:tr>
              <a:tr h="3452663">
                <a:tc>
                  <a:txBody>
                    <a:bodyPr/>
                    <a:lstStyle/>
                    <a:p>
                      <a:pPr>
                        <a:lnSpc>
                          <a:spcPct val="107000"/>
                        </a:lnSpc>
                        <a:spcAft>
                          <a:spcPts val="0"/>
                        </a:spcAft>
                      </a:pP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nSpc>
                          <a:spcPct val="107000"/>
                        </a:lnSpc>
                        <a:spcAft>
                          <a:spcPts val="0"/>
                        </a:spcAft>
                      </a:pP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122811805"/>
                  </a:ext>
                </a:extLst>
              </a:tr>
            </a:tbl>
          </a:graphicData>
        </a:graphic>
      </p:graphicFrame>
      <p:pic>
        <p:nvPicPr>
          <p:cNvPr id="5" name="Picture 4">
            <a:extLst>
              <a:ext uri="{FF2B5EF4-FFF2-40B4-BE49-F238E27FC236}">
                <a16:creationId xmlns:a16="http://schemas.microsoft.com/office/drawing/2014/main" id="{2758CB7B-B6BF-45CE-94AB-30DA36B35752}"/>
              </a:ext>
            </a:extLst>
          </p:cNvPr>
          <p:cNvPicPr>
            <a:picLocks noChangeAspect="1"/>
          </p:cNvPicPr>
          <p:nvPr/>
        </p:nvPicPr>
        <p:blipFill>
          <a:blip r:embed="rId3"/>
          <a:stretch>
            <a:fillRect/>
          </a:stretch>
        </p:blipFill>
        <p:spPr>
          <a:xfrm>
            <a:off x="161437" y="1449761"/>
            <a:ext cx="4076345" cy="2808000"/>
          </a:xfrm>
          <a:prstGeom prst="rect">
            <a:avLst/>
          </a:prstGeom>
        </p:spPr>
      </p:pic>
      <p:pic>
        <p:nvPicPr>
          <p:cNvPr id="6" name="Picture 5">
            <a:extLst>
              <a:ext uri="{FF2B5EF4-FFF2-40B4-BE49-F238E27FC236}">
                <a16:creationId xmlns:a16="http://schemas.microsoft.com/office/drawing/2014/main" id="{15A0FBF9-9E85-44EC-9588-08F518DD9D14}"/>
              </a:ext>
            </a:extLst>
          </p:cNvPr>
          <p:cNvPicPr>
            <a:picLocks noChangeAspect="1"/>
          </p:cNvPicPr>
          <p:nvPr/>
        </p:nvPicPr>
        <p:blipFill>
          <a:blip r:embed="rId4"/>
          <a:stretch>
            <a:fillRect/>
          </a:stretch>
        </p:blipFill>
        <p:spPr>
          <a:xfrm>
            <a:off x="4528346" y="1449761"/>
            <a:ext cx="4353160" cy="2052000"/>
          </a:xfrm>
          <a:prstGeom prst="rect">
            <a:avLst/>
          </a:prstGeom>
        </p:spPr>
      </p:pic>
    </p:spTree>
    <p:extLst>
      <p:ext uri="{BB962C8B-B14F-4D97-AF65-F5344CB8AC3E}">
        <p14:creationId xmlns:p14="http://schemas.microsoft.com/office/powerpoint/2010/main" val="3686235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2800" dirty="0"/>
              <a:t>SQL Server feature parity – unsupported features example</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31394" y="1508856"/>
            <a:ext cx="8481212" cy="3059548"/>
          </a:xfrm>
        </p:spPr>
        <p:txBody>
          <a:bodyPr/>
          <a:lstStyle/>
          <a:p>
            <a:r>
              <a:rPr lang="en-US" sz="1600" b="1" dirty="0"/>
              <a:t>Azure SQL Database</a:t>
            </a:r>
          </a:p>
          <a:p>
            <a:pPr marL="457200" indent="-457200">
              <a:buFont typeface="Arial" panose="020B0604020202020204" pitchFamily="34" charset="0"/>
              <a:buChar char="•"/>
            </a:pPr>
            <a:r>
              <a:rPr lang="en-US" sz="1600" dirty="0"/>
              <a:t>Buffer pool extension is not supported in Azure SQL Database</a:t>
            </a:r>
          </a:p>
          <a:p>
            <a:pPr marL="457200" indent="-457200">
              <a:buFont typeface="Arial" panose="020B0604020202020204" pitchFamily="34" charset="0"/>
              <a:buChar char="•"/>
            </a:pPr>
            <a:r>
              <a:rPr lang="en-US" sz="1600" dirty="0"/>
              <a:t>Azure SQL Database doesn’t support Analysis Services; migrate to Azure Analysis Services </a:t>
            </a:r>
          </a:p>
          <a:p>
            <a:pPr marL="457200" indent="-457200">
              <a:buFont typeface="Arial" panose="020B0604020202020204" pitchFamily="34" charset="0"/>
              <a:buChar char="•"/>
            </a:pPr>
            <a:r>
              <a:rPr lang="en-US" sz="1600" dirty="0"/>
              <a:t>Cross-database references not supported in Azure SQL Database</a:t>
            </a:r>
          </a:p>
          <a:p>
            <a:pPr marL="457200" indent="-457200">
              <a:buFont typeface="Arial" panose="020B0604020202020204" pitchFamily="34" charset="0"/>
              <a:buChar char="•"/>
            </a:pPr>
            <a:r>
              <a:rPr lang="en-US" sz="1600" dirty="0" err="1"/>
              <a:t>Filestream</a:t>
            </a:r>
            <a:r>
              <a:rPr lang="en-US" sz="1600" dirty="0"/>
              <a:t> not supported in Azure SQL Database</a:t>
            </a:r>
          </a:p>
          <a:p>
            <a:pPr marL="457200" indent="-457200">
              <a:buFont typeface="Arial" panose="020B0604020202020204" pitchFamily="34" charset="0"/>
              <a:buChar char="•"/>
            </a:pPr>
            <a:r>
              <a:rPr lang="en-US" sz="1600" dirty="0"/>
              <a:t>SQL Server Agent jobs not available in Azure SQL Database</a:t>
            </a:r>
          </a:p>
          <a:p>
            <a:endParaRPr lang="en-US" sz="1600" dirty="0"/>
          </a:p>
          <a:p>
            <a:r>
              <a:rPr lang="en-US" sz="1600" b="1" dirty="0"/>
              <a:t>Azure SQL Managed Instance</a:t>
            </a:r>
          </a:p>
          <a:p>
            <a:pPr marL="457200" indent="-457200">
              <a:buFont typeface="Arial" panose="020B0604020202020204" pitchFamily="34" charset="0"/>
              <a:buChar char="•"/>
            </a:pPr>
            <a:r>
              <a:rPr lang="en-US" sz="1600" dirty="0" err="1"/>
              <a:t>Filestream</a:t>
            </a:r>
            <a:r>
              <a:rPr lang="en-US" sz="1600" dirty="0"/>
              <a:t> not supported in Azure SQL Database</a:t>
            </a:r>
          </a:p>
          <a:p>
            <a:endParaRPr lang="en-US" sz="1800" dirty="0"/>
          </a:p>
        </p:txBody>
      </p:sp>
    </p:spTree>
    <p:extLst>
      <p:ext uri="{BB962C8B-B14F-4D97-AF65-F5344CB8AC3E}">
        <p14:creationId xmlns:p14="http://schemas.microsoft.com/office/powerpoint/2010/main" val="1937539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993E-B698-574E-989E-0E488C5EB501}"/>
              </a:ext>
            </a:extLst>
          </p:cNvPr>
          <p:cNvSpPr>
            <a:spLocks noGrp="1"/>
          </p:cNvSpPr>
          <p:nvPr>
            <p:ph type="title"/>
          </p:nvPr>
        </p:nvSpPr>
        <p:spPr/>
        <p:txBody>
          <a:bodyPr/>
          <a:lstStyle/>
          <a:p>
            <a:r>
              <a:rPr lang="en-US" sz="2400" dirty="0"/>
              <a:t>DMA / DB Level – Azure SQL Database / Azure SQL MI</a:t>
            </a:r>
          </a:p>
        </p:txBody>
      </p:sp>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nvGraphicFramePr>
        <p:xfrm>
          <a:off x="234589" y="1051965"/>
          <a:ext cx="8674822" cy="3743633"/>
        </p:xfrm>
        <a:graphic>
          <a:graphicData uri="http://schemas.openxmlformats.org/drawingml/2006/table">
            <a:tbl>
              <a:tblPr firstRow="1" firstCol="1" bandRow="1">
                <a:tableStyleId>{2D5ABB26-0587-4C30-8999-92F81FD0307C}</a:tableStyleId>
              </a:tblPr>
              <a:tblGrid>
                <a:gridCol w="4136243">
                  <a:extLst>
                    <a:ext uri="{9D8B030D-6E8A-4147-A177-3AD203B41FA5}">
                      <a16:colId xmlns:a16="http://schemas.microsoft.com/office/drawing/2014/main" val="3582721311"/>
                    </a:ext>
                  </a:extLst>
                </a:gridCol>
                <a:gridCol w="4538579">
                  <a:extLst>
                    <a:ext uri="{9D8B030D-6E8A-4147-A177-3AD203B41FA5}">
                      <a16:colId xmlns:a16="http://schemas.microsoft.com/office/drawing/2014/main" val="2399348694"/>
                    </a:ext>
                  </a:extLst>
                </a:gridCol>
              </a:tblGrid>
              <a:tr h="290970">
                <a:tc>
                  <a:txBody>
                    <a:bodyPr/>
                    <a:lstStyle/>
                    <a:p>
                      <a:pPr marL="180000">
                        <a:lnSpc>
                          <a:spcPct val="107000"/>
                        </a:lnSpc>
                        <a:spcAft>
                          <a:spcPts val="0"/>
                        </a:spcAft>
                      </a:pPr>
                      <a:r>
                        <a:rPr lang="en-NZ" sz="1600" b="1" dirty="0">
                          <a:effectLst/>
                          <a:latin typeface="+mn-lt"/>
                          <a:ea typeface="Calibri" panose="020F0502020204030204" pitchFamily="34" charset="0"/>
                          <a:cs typeface="Times New Roman" panose="02020603050405020304" pitchFamily="18" charset="0"/>
                        </a:rPr>
                        <a:t>Azure SQL Database</a:t>
                      </a:r>
                    </a:p>
                  </a:txBody>
                  <a:tcPr marL="7227" marR="7227" marT="7227" marB="7227">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180000">
                        <a:lnSpc>
                          <a:spcPct val="107000"/>
                        </a:lnSpc>
                        <a:spcAft>
                          <a:spcPts val="0"/>
                        </a:spcAft>
                      </a:pPr>
                      <a:r>
                        <a:rPr lang="en-NZ" sz="1600" b="1" dirty="0">
                          <a:effectLst/>
                          <a:latin typeface="+mn-lt"/>
                          <a:ea typeface="Calibri" panose="020F0502020204030204" pitchFamily="34" charset="0"/>
                          <a:cs typeface="Times New Roman" panose="02020603050405020304" pitchFamily="18" charset="0"/>
                        </a:rPr>
                        <a:t>Azure SQL Managed Instance</a:t>
                      </a:r>
                    </a:p>
                  </a:txBody>
                  <a:tcPr marL="7227" marR="7227" marT="7227" marB="7227">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0727456"/>
                  </a:ext>
                </a:extLst>
              </a:tr>
              <a:tr h="3452663">
                <a:tc>
                  <a:txBody>
                    <a:bodyPr/>
                    <a:lstStyle/>
                    <a:p>
                      <a:pPr>
                        <a:lnSpc>
                          <a:spcPct val="107000"/>
                        </a:lnSpc>
                        <a:spcAft>
                          <a:spcPts val="0"/>
                        </a:spcAft>
                      </a:pP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nSpc>
                          <a:spcPct val="107000"/>
                        </a:lnSpc>
                        <a:spcAft>
                          <a:spcPts val="0"/>
                        </a:spcAft>
                      </a:pPr>
                      <a:endParaRPr lang="en-NZ" sz="1000" i="1" dirty="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7227" marR="7227" marT="7227" marB="7227">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122811805"/>
                  </a:ext>
                </a:extLst>
              </a:tr>
            </a:tbl>
          </a:graphicData>
        </a:graphic>
      </p:graphicFrame>
      <p:pic>
        <p:nvPicPr>
          <p:cNvPr id="7" name="Picture 6">
            <a:extLst>
              <a:ext uri="{FF2B5EF4-FFF2-40B4-BE49-F238E27FC236}">
                <a16:creationId xmlns:a16="http://schemas.microsoft.com/office/drawing/2014/main" id="{EC93A9FB-1CCA-4CDF-8102-3D66710D13CC}"/>
              </a:ext>
            </a:extLst>
          </p:cNvPr>
          <p:cNvPicPr>
            <a:picLocks noChangeAspect="1"/>
          </p:cNvPicPr>
          <p:nvPr/>
        </p:nvPicPr>
        <p:blipFill>
          <a:blip r:embed="rId3"/>
          <a:stretch>
            <a:fillRect/>
          </a:stretch>
        </p:blipFill>
        <p:spPr>
          <a:xfrm>
            <a:off x="184370" y="1449761"/>
            <a:ext cx="4015301" cy="2340000"/>
          </a:xfrm>
          <a:prstGeom prst="rect">
            <a:avLst/>
          </a:prstGeom>
        </p:spPr>
      </p:pic>
      <p:pic>
        <p:nvPicPr>
          <p:cNvPr id="3" name="Picture 2">
            <a:extLst>
              <a:ext uri="{FF2B5EF4-FFF2-40B4-BE49-F238E27FC236}">
                <a16:creationId xmlns:a16="http://schemas.microsoft.com/office/drawing/2014/main" id="{0BAC96B8-66EC-4B87-BFD1-18B4BA1110CE}"/>
              </a:ext>
            </a:extLst>
          </p:cNvPr>
          <p:cNvPicPr>
            <a:picLocks noChangeAspect="1"/>
          </p:cNvPicPr>
          <p:nvPr/>
        </p:nvPicPr>
        <p:blipFill>
          <a:blip r:embed="rId4"/>
          <a:stretch>
            <a:fillRect/>
          </a:stretch>
        </p:blipFill>
        <p:spPr>
          <a:xfrm>
            <a:off x="4494457" y="1449761"/>
            <a:ext cx="4465173" cy="2556000"/>
          </a:xfrm>
          <a:prstGeom prst="rect">
            <a:avLst/>
          </a:prstGeom>
        </p:spPr>
      </p:pic>
    </p:spTree>
    <p:extLst>
      <p:ext uri="{BB962C8B-B14F-4D97-AF65-F5344CB8AC3E}">
        <p14:creationId xmlns:p14="http://schemas.microsoft.com/office/powerpoint/2010/main" val="3413021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302AD-01D4-4D47-8F5A-4EB0412E0E49}"/>
              </a:ext>
            </a:extLst>
          </p:cNvPr>
          <p:cNvSpPr>
            <a:spLocks noGrp="1"/>
          </p:cNvSpPr>
          <p:nvPr>
            <p:ph type="body" sz="quarter" idx="11"/>
          </p:nvPr>
        </p:nvSpPr>
        <p:spPr>
          <a:xfrm>
            <a:off x="439738" y="3035300"/>
            <a:ext cx="6841086" cy="1520825"/>
          </a:xfrm>
        </p:spPr>
        <p:txBody>
          <a:bodyPr/>
          <a:lstStyle/>
          <a:p>
            <a:r>
              <a:rPr lang="en-US" sz="3200" dirty="0"/>
              <a:t>Data Migration Assistant (DMA)</a:t>
            </a:r>
          </a:p>
          <a:p>
            <a:r>
              <a:rPr lang="en-US" sz="3200" dirty="0"/>
              <a:t>Step by step</a:t>
            </a:r>
            <a:endParaRPr lang="en-US" sz="2800" dirty="0"/>
          </a:p>
        </p:txBody>
      </p:sp>
    </p:spTree>
    <p:extLst>
      <p:ext uri="{BB962C8B-B14F-4D97-AF65-F5344CB8AC3E}">
        <p14:creationId xmlns:p14="http://schemas.microsoft.com/office/powerpoint/2010/main" val="3454749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28484D-647E-467F-B72D-BF95CF65AE17}"/>
              </a:ext>
            </a:extLst>
          </p:cNvPr>
          <p:cNvSpPr/>
          <p:nvPr/>
        </p:nvSpPr>
        <p:spPr>
          <a:xfrm>
            <a:off x="283464" y="1247638"/>
            <a:ext cx="5586984" cy="2862322"/>
          </a:xfrm>
          <a:prstGeom prst="rect">
            <a:avLst/>
          </a:prstGeom>
        </p:spPr>
        <p:txBody>
          <a:bodyPr wrap="square">
            <a:spAutoFit/>
          </a:bodyPr>
          <a:lstStyle/>
          <a:p>
            <a:r>
              <a:rPr lang="en-US" dirty="0"/>
              <a:t>Run the DMA tool and create new project. </a:t>
            </a:r>
          </a:p>
          <a:p>
            <a:endParaRPr lang="en-US" dirty="0"/>
          </a:p>
          <a:p>
            <a:r>
              <a:rPr lang="en-US" dirty="0"/>
              <a:t>Although you can use DMA for schema and data migration as well I wouldn’t recommend this tool for the big databases migration, just for the assessment. </a:t>
            </a:r>
          </a:p>
          <a:p>
            <a:endParaRPr lang="en-US" dirty="0"/>
          </a:p>
          <a:p>
            <a:r>
              <a:rPr lang="en-US" dirty="0"/>
              <a:t>Choose the project type (Assessment), source and target server type. In this example I used SQL Server as a source and Azure SQL Managed Instance as a target server type.</a:t>
            </a:r>
            <a:endParaRPr lang="en-US" sz="1100" dirty="0"/>
          </a:p>
        </p:txBody>
      </p:sp>
      <p:pic>
        <p:nvPicPr>
          <p:cNvPr id="8" name="Picture 7">
            <a:extLst>
              <a:ext uri="{FF2B5EF4-FFF2-40B4-BE49-F238E27FC236}">
                <a16:creationId xmlns:a16="http://schemas.microsoft.com/office/drawing/2014/main" id="{55392268-4E1D-4314-9CC8-6E8559F6ECFC}"/>
              </a:ext>
            </a:extLst>
          </p:cNvPr>
          <p:cNvPicPr>
            <a:picLocks noChangeAspect="1"/>
          </p:cNvPicPr>
          <p:nvPr/>
        </p:nvPicPr>
        <p:blipFill>
          <a:blip r:embed="rId3"/>
          <a:stretch>
            <a:fillRect/>
          </a:stretch>
        </p:blipFill>
        <p:spPr>
          <a:xfrm>
            <a:off x="6326410" y="202014"/>
            <a:ext cx="2460974" cy="4392000"/>
          </a:xfrm>
          <a:prstGeom prst="rect">
            <a:avLst/>
          </a:prstGeom>
        </p:spPr>
      </p:pic>
      <p:sp>
        <p:nvSpPr>
          <p:cNvPr id="9" name="Text Placeholder 6">
            <a:extLst>
              <a:ext uri="{FF2B5EF4-FFF2-40B4-BE49-F238E27FC236}">
                <a16:creationId xmlns:a16="http://schemas.microsoft.com/office/drawing/2014/main" id="{5EE7AD4E-F46C-4416-B9B9-091C88EB2944}"/>
              </a:ext>
            </a:extLst>
          </p:cNvPr>
          <p:cNvSpPr>
            <a:spLocks noGrp="1"/>
          </p:cNvSpPr>
          <p:nvPr>
            <p:ph type="body" sz="quarter" idx="10"/>
          </p:nvPr>
        </p:nvSpPr>
        <p:spPr>
          <a:xfrm>
            <a:off x="283464" y="302598"/>
            <a:ext cx="3949700" cy="390525"/>
          </a:xfrm>
        </p:spPr>
        <p:txBody>
          <a:bodyPr/>
          <a:lstStyle/>
          <a:p>
            <a:r>
              <a:rPr lang="en-US" dirty="0"/>
              <a:t>DMA 01</a:t>
            </a:r>
          </a:p>
        </p:txBody>
      </p:sp>
    </p:spTree>
    <p:extLst>
      <p:ext uri="{BB962C8B-B14F-4D97-AF65-F5344CB8AC3E}">
        <p14:creationId xmlns:p14="http://schemas.microsoft.com/office/powerpoint/2010/main" val="1359858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3446535052"/>
              </p:ext>
            </p:extLst>
          </p:nvPr>
        </p:nvGraphicFramePr>
        <p:xfrm>
          <a:off x="234589" y="932505"/>
          <a:ext cx="8674822" cy="3847541"/>
        </p:xfrm>
        <a:graphic>
          <a:graphicData uri="http://schemas.openxmlformats.org/drawingml/2006/table">
            <a:tbl>
              <a:tblPr firstRow="1" firstCol="1" bandRow="1">
                <a:tableStyleId>{2D5ABB26-0587-4C30-8999-92F81FD0307C}</a:tableStyleId>
              </a:tblPr>
              <a:tblGrid>
                <a:gridCol w="4989261">
                  <a:extLst>
                    <a:ext uri="{9D8B030D-6E8A-4147-A177-3AD203B41FA5}">
                      <a16:colId xmlns:a16="http://schemas.microsoft.com/office/drawing/2014/main" val="3582721311"/>
                    </a:ext>
                  </a:extLst>
                </a:gridCol>
                <a:gridCol w="3685561">
                  <a:extLst>
                    <a:ext uri="{9D8B030D-6E8A-4147-A177-3AD203B41FA5}">
                      <a16:colId xmlns:a16="http://schemas.microsoft.com/office/drawing/2014/main" val="2399348694"/>
                    </a:ext>
                  </a:extLst>
                </a:gridCol>
              </a:tblGrid>
              <a:tr h="3847541">
                <a:tc>
                  <a:txBody>
                    <a:bodyPr/>
                    <a:lstStyle/>
                    <a:p>
                      <a:pPr marL="108000"/>
                      <a:r>
                        <a:rPr lang="en-US" sz="1400" b="0" i="0" kern="1200" dirty="0">
                          <a:solidFill>
                            <a:schemeClr val="tx1"/>
                          </a:solidFill>
                          <a:effectLst/>
                          <a:latin typeface="+mn-lt"/>
                          <a:ea typeface="+mn-ea"/>
                          <a:cs typeface="+mn-cs"/>
                        </a:rPr>
                        <a:t>Next step is to select report type.</a:t>
                      </a:r>
                    </a:p>
                    <a:p>
                      <a:pPr marL="108000"/>
                      <a:r>
                        <a:rPr lang="en-US" sz="1400" b="0" i="0" kern="1200" dirty="0">
                          <a:solidFill>
                            <a:schemeClr val="tx1"/>
                          </a:solidFill>
                          <a:effectLst/>
                          <a:latin typeface="+mn-lt"/>
                          <a:ea typeface="+mn-ea"/>
                          <a:cs typeface="+mn-cs"/>
                        </a:rPr>
                        <a:t>In this example we will check possible compatibility issues that may block our migrating to the cloud. DMA as well provides recommendations to help you address those issues.</a:t>
                      </a: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a:r>
                        <a:rPr lang="en-US" sz="1400" b="0" i="0" kern="1200" dirty="0">
                          <a:solidFill>
                            <a:schemeClr val="tx1"/>
                          </a:solidFill>
                          <a:effectLst/>
                          <a:latin typeface="+mn-lt"/>
                          <a:ea typeface="+mn-ea"/>
                          <a:cs typeface="+mn-cs"/>
                        </a:rPr>
                        <a:t>Connect to the server and select source databases</a:t>
                      </a:r>
                      <a:endParaRPr lang="en-NZ" sz="140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DMA 02</a:t>
            </a:r>
          </a:p>
        </p:txBody>
      </p:sp>
      <p:pic>
        <p:nvPicPr>
          <p:cNvPr id="12" name="Picture 11">
            <a:extLst>
              <a:ext uri="{FF2B5EF4-FFF2-40B4-BE49-F238E27FC236}">
                <a16:creationId xmlns:a16="http://schemas.microsoft.com/office/drawing/2014/main" id="{B16EC525-080A-4892-B591-CE3403D16D60}"/>
              </a:ext>
            </a:extLst>
          </p:cNvPr>
          <p:cNvPicPr>
            <a:picLocks noChangeAspect="1"/>
          </p:cNvPicPr>
          <p:nvPr/>
        </p:nvPicPr>
        <p:blipFill>
          <a:blip r:embed="rId3"/>
          <a:stretch>
            <a:fillRect/>
          </a:stretch>
        </p:blipFill>
        <p:spPr>
          <a:xfrm>
            <a:off x="234589" y="1990991"/>
            <a:ext cx="4906806" cy="1404000"/>
          </a:xfrm>
          <a:prstGeom prst="rect">
            <a:avLst/>
          </a:prstGeom>
        </p:spPr>
      </p:pic>
      <p:pic>
        <p:nvPicPr>
          <p:cNvPr id="13" name="Picture 12">
            <a:extLst>
              <a:ext uri="{FF2B5EF4-FFF2-40B4-BE49-F238E27FC236}">
                <a16:creationId xmlns:a16="http://schemas.microsoft.com/office/drawing/2014/main" id="{DCD8ABDF-A5DB-4BE7-A1B3-0ECE265F76E4}"/>
              </a:ext>
            </a:extLst>
          </p:cNvPr>
          <p:cNvPicPr>
            <a:picLocks noChangeAspect="1"/>
          </p:cNvPicPr>
          <p:nvPr/>
        </p:nvPicPr>
        <p:blipFill>
          <a:blip r:embed="rId4"/>
          <a:stretch>
            <a:fillRect/>
          </a:stretch>
        </p:blipFill>
        <p:spPr>
          <a:xfrm>
            <a:off x="5289248" y="1479713"/>
            <a:ext cx="1840123" cy="3240000"/>
          </a:xfrm>
          <a:prstGeom prst="rect">
            <a:avLst/>
          </a:prstGeom>
        </p:spPr>
      </p:pic>
      <p:pic>
        <p:nvPicPr>
          <p:cNvPr id="14" name="Picture 13">
            <a:extLst>
              <a:ext uri="{FF2B5EF4-FFF2-40B4-BE49-F238E27FC236}">
                <a16:creationId xmlns:a16="http://schemas.microsoft.com/office/drawing/2014/main" id="{DAFD697B-57C7-4CE5-A023-13112C462FA6}"/>
              </a:ext>
            </a:extLst>
          </p:cNvPr>
          <p:cNvPicPr>
            <a:picLocks noChangeAspect="1"/>
          </p:cNvPicPr>
          <p:nvPr/>
        </p:nvPicPr>
        <p:blipFill>
          <a:blip r:embed="rId5"/>
          <a:stretch>
            <a:fillRect/>
          </a:stretch>
        </p:blipFill>
        <p:spPr>
          <a:xfrm>
            <a:off x="7217539" y="1479713"/>
            <a:ext cx="1805498" cy="3240000"/>
          </a:xfrm>
          <a:prstGeom prst="rect">
            <a:avLst/>
          </a:prstGeom>
        </p:spPr>
      </p:pic>
    </p:spTree>
    <p:extLst>
      <p:ext uri="{BB962C8B-B14F-4D97-AF65-F5344CB8AC3E}">
        <p14:creationId xmlns:p14="http://schemas.microsoft.com/office/powerpoint/2010/main" val="1606947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1374926764"/>
              </p:ext>
            </p:extLst>
          </p:nvPr>
        </p:nvGraphicFramePr>
        <p:xfrm>
          <a:off x="234589" y="932505"/>
          <a:ext cx="8674822" cy="3847541"/>
        </p:xfrm>
        <a:graphic>
          <a:graphicData uri="http://schemas.openxmlformats.org/drawingml/2006/table">
            <a:tbl>
              <a:tblPr firstRow="1" firstCol="1" bandRow="1">
                <a:tableStyleId>{2D5ABB26-0587-4C30-8999-92F81FD0307C}</a:tableStyleId>
              </a:tblPr>
              <a:tblGrid>
                <a:gridCol w="1865815">
                  <a:extLst>
                    <a:ext uri="{9D8B030D-6E8A-4147-A177-3AD203B41FA5}">
                      <a16:colId xmlns:a16="http://schemas.microsoft.com/office/drawing/2014/main" val="3582721311"/>
                    </a:ext>
                  </a:extLst>
                </a:gridCol>
                <a:gridCol w="6809007">
                  <a:extLst>
                    <a:ext uri="{9D8B030D-6E8A-4147-A177-3AD203B41FA5}">
                      <a16:colId xmlns:a16="http://schemas.microsoft.com/office/drawing/2014/main" val="2399348694"/>
                    </a:ext>
                  </a:extLst>
                </a:gridCol>
              </a:tblGrid>
              <a:tr h="3847541">
                <a:tc>
                  <a:txBody>
                    <a:bodyPr/>
                    <a:lstStyle/>
                    <a:p>
                      <a:pPr marL="108000"/>
                      <a:r>
                        <a:rPr lang="en-NZ" sz="1400" b="0" i="0" kern="1200" dirty="0">
                          <a:solidFill>
                            <a:schemeClr val="tx1"/>
                          </a:solidFill>
                          <a:effectLst/>
                          <a:latin typeface="+mn-lt"/>
                          <a:ea typeface="+mn-ea"/>
                          <a:cs typeface="+mn-cs"/>
                        </a:rPr>
                        <a:t>Start assessment</a:t>
                      </a:r>
                      <a:endParaRPr lang="en-US" sz="1400" b="0" i="0" kern="1200" dirty="0">
                        <a:solidFill>
                          <a:schemeClr val="tx1"/>
                        </a:solidFill>
                        <a:effectLst/>
                        <a:latin typeface="+mn-lt"/>
                        <a:ea typeface="+mn-ea"/>
                        <a:cs typeface="+mn-cs"/>
                      </a:endParaRP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a:r>
                        <a:rPr lang="en-US" sz="1400" b="0" i="0" kern="1200" dirty="0">
                          <a:solidFill>
                            <a:schemeClr val="tx1"/>
                          </a:solidFill>
                          <a:effectLst/>
                          <a:latin typeface="+mn-lt"/>
                          <a:ea typeface="+mn-ea"/>
                          <a:cs typeface="+mn-cs"/>
                        </a:rPr>
                        <a:t>As you can see from the picture bellow possible compatibility issues may be: Breaking changes, Behavior changes, Deprecated features</a:t>
                      </a: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DMA 03</a:t>
            </a:r>
          </a:p>
        </p:txBody>
      </p:sp>
      <p:pic>
        <p:nvPicPr>
          <p:cNvPr id="2" name="Picture 1">
            <a:extLst>
              <a:ext uri="{FF2B5EF4-FFF2-40B4-BE49-F238E27FC236}">
                <a16:creationId xmlns:a16="http://schemas.microsoft.com/office/drawing/2014/main" id="{C046B0B8-F25F-4B00-9ABD-EA7FCD01779A}"/>
              </a:ext>
            </a:extLst>
          </p:cNvPr>
          <p:cNvPicPr>
            <a:picLocks noChangeAspect="1"/>
          </p:cNvPicPr>
          <p:nvPr/>
        </p:nvPicPr>
        <p:blipFill>
          <a:blip r:embed="rId3"/>
          <a:stretch>
            <a:fillRect/>
          </a:stretch>
        </p:blipFill>
        <p:spPr>
          <a:xfrm>
            <a:off x="171218" y="1434703"/>
            <a:ext cx="1803293" cy="2376000"/>
          </a:xfrm>
          <a:prstGeom prst="rect">
            <a:avLst/>
          </a:prstGeom>
        </p:spPr>
      </p:pic>
      <p:pic>
        <p:nvPicPr>
          <p:cNvPr id="3" name="Picture 2">
            <a:extLst>
              <a:ext uri="{FF2B5EF4-FFF2-40B4-BE49-F238E27FC236}">
                <a16:creationId xmlns:a16="http://schemas.microsoft.com/office/drawing/2014/main" id="{AB089ADF-20AB-4FC7-8092-77D1790B1CA3}"/>
              </a:ext>
            </a:extLst>
          </p:cNvPr>
          <p:cNvPicPr>
            <a:picLocks noChangeAspect="1"/>
          </p:cNvPicPr>
          <p:nvPr/>
        </p:nvPicPr>
        <p:blipFill>
          <a:blip r:embed="rId4"/>
          <a:stretch>
            <a:fillRect/>
          </a:stretch>
        </p:blipFill>
        <p:spPr>
          <a:xfrm>
            <a:off x="2210541" y="1434703"/>
            <a:ext cx="6190619" cy="3312000"/>
          </a:xfrm>
          <a:prstGeom prst="rect">
            <a:avLst/>
          </a:prstGeom>
        </p:spPr>
      </p:pic>
    </p:spTree>
    <p:extLst>
      <p:ext uri="{BB962C8B-B14F-4D97-AF65-F5344CB8AC3E}">
        <p14:creationId xmlns:p14="http://schemas.microsoft.com/office/powerpoint/2010/main" val="3137153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302AD-01D4-4D47-8F5A-4EB0412E0E49}"/>
              </a:ext>
            </a:extLst>
          </p:cNvPr>
          <p:cNvSpPr>
            <a:spLocks noGrp="1"/>
          </p:cNvSpPr>
          <p:nvPr>
            <p:ph type="body" sz="quarter" idx="11"/>
          </p:nvPr>
        </p:nvSpPr>
        <p:spPr>
          <a:xfrm>
            <a:off x="439738" y="3035300"/>
            <a:ext cx="6841086" cy="1520825"/>
          </a:xfrm>
        </p:spPr>
        <p:txBody>
          <a:bodyPr/>
          <a:lstStyle/>
          <a:p>
            <a:r>
              <a:rPr lang="en-US" sz="3200" dirty="0"/>
              <a:t>Database Experimentation Assistant (DEA)</a:t>
            </a:r>
            <a:endParaRPr lang="en-US" sz="2800" dirty="0"/>
          </a:p>
        </p:txBody>
      </p:sp>
    </p:spTree>
    <p:extLst>
      <p:ext uri="{BB962C8B-B14F-4D97-AF65-F5344CB8AC3E}">
        <p14:creationId xmlns:p14="http://schemas.microsoft.com/office/powerpoint/2010/main" val="2560809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57C3-12DD-4CC3-A904-95D1070CB1AD}"/>
              </a:ext>
            </a:extLst>
          </p:cNvPr>
          <p:cNvSpPr>
            <a:spLocks noGrp="1"/>
          </p:cNvSpPr>
          <p:nvPr>
            <p:ph type="title"/>
          </p:nvPr>
        </p:nvSpPr>
        <p:spPr/>
        <p:txBody>
          <a:bodyPr/>
          <a:lstStyle/>
          <a:p>
            <a:r>
              <a:rPr lang="en-US" dirty="0"/>
              <a:t>Missed PASS Summit 2019?</a:t>
            </a:r>
          </a:p>
        </p:txBody>
      </p:sp>
      <p:sp>
        <p:nvSpPr>
          <p:cNvPr id="3" name="Text Placeholder 2">
            <a:extLst>
              <a:ext uri="{FF2B5EF4-FFF2-40B4-BE49-F238E27FC236}">
                <a16:creationId xmlns:a16="http://schemas.microsoft.com/office/drawing/2014/main" id="{C6AE1106-C798-4AE1-81C0-82260F489037}"/>
              </a:ext>
            </a:extLst>
          </p:cNvPr>
          <p:cNvSpPr>
            <a:spLocks noGrp="1"/>
          </p:cNvSpPr>
          <p:nvPr>
            <p:ph type="body" sz="quarter" idx="10"/>
          </p:nvPr>
        </p:nvSpPr>
        <p:spPr>
          <a:xfrm>
            <a:off x="331394" y="1517057"/>
            <a:ext cx="8481212" cy="390525"/>
          </a:xfrm>
        </p:spPr>
        <p:txBody>
          <a:bodyPr/>
          <a:lstStyle/>
          <a:p>
            <a:r>
              <a:rPr lang="en-US" sz="3200" dirty="0"/>
              <a:t>Get the Recordings</a:t>
            </a:r>
          </a:p>
        </p:txBody>
      </p:sp>
      <p:sp>
        <p:nvSpPr>
          <p:cNvPr id="23" name="Text Placeholder 22">
            <a:extLst>
              <a:ext uri="{FF2B5EF4-FFF2-40B4-BE49-F238E27FC236}">
                <a16:creationId xmlns:a16="http://schemas.microsoft.com/office/drawing/2014/main" id="{8CEA300C-01AE-4436-9AA3-0BBC0738CCF1}"/>
              </a:ext>
            </a:extLst>
          </p:cNvPr>
          <p:cNvSpPr>
            <a:spLocks noGrp="1"/>
          </p:cNvSpPr>
          <p:nvPr>
            <p:ph type="body" sz="quarter" idx="21"/>
          </p:nvPr>
        </p:nvSpPr>
        <p:spPr>
          <a:xfrm>
            <a:off x="331394" y="2312971"/>
            <a:ext cx="5336942" cy="2180652"/>
          </a:xfrm>
        </p:spPr>
        <p:txBody>
          <a:bodyPr/>
          <a:lstStyle/>
          <a:p>
            <a:r>
              <a:rPr lang="en-US" dirty="0"/>
              <a:t>Download all PASS Summit sessions on Data Management</a:t>
            </a:r>
            <a:r>
              <a:rPr lang="en-US"/>
              <a:t>, Analytics, </a:t>
            </a:r>
            <a:r>
              <a:rPr lang="en-US" dirty="0"/>
              <a:t>or Architecture for only $399 USD</a:t>
            </a:r>
          </a:p>
          <a:p>
            <a:endParaRPr lang="en-US" dirty="0"/>
          </a:p>
          <a:p>
            <a:r>
              <a:rPr lang="en-US" dirty="0"/>
              <a:t>More options available at </a:t>
            </a:r>
            <a:r>
              <a:rPr lang="en-US" sz="2800" b="1" dirty="0"/>
              <a:t>PASSstuff.com</a:t>
            </a:r>
          </a:p>
          <a:p>
            <a:endParaRPr lang="en-US" dirty="0"/>
          </a:p>
        </p:txBody>
      </p:sp>
      <p:pic>
        <p:nvPicPr>
          <p:cNvPr id="16" name="Picture 15">
            <a:extLst>
              <a:ext uri="{FF2B5EF4-FFF2-40B4-BE49-F238E27FC236}">
                <a16:creationId xmlns:a16="http://schemas.microsoft.com/office/drawing/2014/main" id="{39999558-C0CF-437D-BB58-E1E6AC3B733E}"/>
              </a:ext>
            </a:extLst>
          </p:cNvPr>
          <p:cNvPicPr>
            <a:picLocks noChangeAspect="1"/>
          </p:cNvPicPr>
          <p:nvPr/>
        </p:nvPicPr>
        <p:blipFill rotWithShape="1">
          <a:blip r:embed="rId3">
            <a:extLst>
              <a:ext uri="{28A0092B-C50C-407E-A947-70E740481C1C}">
                <a14:useLocalDpi xmlns:a14="http://schemas.microsoft.com/office/drawing/2010/main" val="0"/>
              </a:ext>
            </a:extLst>
          </a:blip>
          <a:srcRect t="-1" b="972"/>
          <a:stretch/>
        </p:blipFill>
        <p:spPr>
          <a:xfrm>
            <a:off x="5809301" y="1907583"/>
            <a:ext cx="2552080" cy="2527258"/>
          </a:xfrm>
          <a:prstGeom prst="rect">
            <a:avLst/>
          </a:prstGeom>
          <a:ln>
            <a:solidFill>
              <a:schemeClr val="bg1"/>
            </a:solidFill>
          </a:ln>
        </p:spPr>
      </p:pic>
    </p:spTree>
    <p:extLst>
      <p:ext uri="{BB962C8B-B14F-4D97-AF65-F5344CB8AC3E}">
        <p14:creationId xmlns:p14="http://schemas.microsoft.com/office/powerpoint/2010/main" val="388935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2800" dirty="0"/>
              <a:t>Database Experimentation Assistant (DEA)</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31394" y="1508856"/>
            <a:ext cx="8481212" cy="3059548"/>
          </a:xfrm>
        </p:spPr>
        <p:txBody>
          <a:bodyPr/>
          <a:lstStyle/>
          <a:p>
            <a:r>
              <a:rPr lang="en-US" sz="1600" dirty="0"/>
              <a:t>Database Experimentation Assistant (DEA) is an experimentation solution for SQL Server upgrades. DEA can help you evaluate a targeted version of SQL Server for a specific workload. </a:t>
            </a:r>
          </a:p>
          <a:p>
            <a:r>
              <a:rPr lang="en-US" sz="1600" dirty="0"/>
              <a:t>DEA analysis metrics include:</a:t>
            </a:r>
          </a:p>
          <a:p>
            <a:r>
              <a:rPr lang="en-US" sz="1600" dirty="0"/>
              <a:t>•	Queries that have compatibility errors.</a:t>
            </a:r>
          </a:p>
          <a:p>
            <a:r>
              <a:rPr lang="en-US" sz="1600" dirty="0"/>
              <a:t>•	Degraded queries and query plans.</a:t>
            </a:r>
          </a:p>
          <a:p>
            <a:r>
              <a:rPr lang="en-US" sz="1600" dirty="0"/>
              <a:t>•	Other workload comparison data.</a:t>
            </a:r>
          </a:p>
          <a:p>
            <a:r>
              <a:rPr lang="en-US" sz="1600" dirty="0"/>
              <a:t>Comparison data can lead to higher confidence and help ensure a successful upgrade and migration experience.</a:t>
            </a:r>
          </a:p>
          <a:p>
            <a:endParaRPr lang="en-US" sz="1800" dirty="0"/>
          </a:p>
        </p:txBody>
      </p:sp>
    </p:spTree>
    <p:extLst>
      <p:ext uri="{BB962C8B-B14F-4D97-AF65-F5344CB8AC3E}">
        <p14:creationId xmlns:p14="http://schemas.microsoft.com/office/powerpoint/2010/main" val="2175288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2800" dirty="0"/>
              <a:t>DEA – Architecture (</a:t>
            </a:r>
            <a:r>
              <a:rPr lang="en-US" sz="2800" dirty="0" err="1"/>
              <a:t>InBuilt</a:t>
            </a:r>
            <a:r>
              <a:rPr lang="en-US" sz="2800" dirty="0"/>
              <a:t> Replay Tool and </a:t>
            </a:r>
            <a:r>
              <a:rPr lang="en-US" sz="2800" dirty="0" err="1"/>
              <a:t>XEvents</a:t>
            </a:r>
            <a:r>
              <a:rPr lang="en-US" sz="2800" dirty="0"/>
              <a:t>)</a:t>
            </a:r>
          </a:p>
        </p:txBody>
      </p:sp>
      <p:grpSp>
        <p:nvGrpSpPr>
          <p:cNvPr id="5" name="Group 4">
            <a:extLst>
              <a:ext uri="{FF2B5EF4-FFF2-40B4-BE49-F238E27FC236}">
                <a16:creationId xmlns:a16="http://schemas.microsoft.com/office/drawing/2014/main" id="{85826A0A-1E5C-467E-8A04-D5E9A925B48E}"/>
              </a:ext>
            </a:extLst>
          </p:cNvPr>
          <p:cNvGrpSpPr/>
          <p:nvPr/>
        </p:nvGrpSpPr>
        <p:grpSpPr>
          <a:xfrm>
            <a:off x="63374" y="968721"/>
            <a:ext cx="8990091" cy="3809270"/>
            <a:chOff x="707626" y="1741495"/>
            <a:chExt cx="10005974" cy="3891944"/>
          </a:xfrm>
        </p:grpSpPr>
        <p:pic>
          <p:nvPicPr>
            <p:cNvPr id="6" name="Picture 5">
              <a:extLst>
                <a:ext uri="{FF2B5EF4-FFF2-40B4-BE49-F238E27FC236}">
                  <a16:creationId xmlns:a16="http://schemas.microsoft.com/office/drawing/2014/main" id="{ACD3826F-4594-48B6-85FA-EDC177FD8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533" y="2797569"/>
              <a:ext cx="1441144" cy="1881675"/>
            </a:xfrm>
            <a:prstGeom prst="rect">
              <a:avLst/>
            </a:prstGeom>
          </p:spPr>
        </p:pic>
        <p:pic>
          <p:nvPicPr>
            <p:cNvPr id="7" name="Picture 6">
              <a:extLst>
                <a:ext uri="{FF2B5EF4-FFF2-40B4-BE49-F238E27FC236}">
                  <a16:creationId xmlns:a16="http://schemas.microsoft.com/office/drawing/2014/main" id="{29220280-AAE3-4518-AD77-8B2E22C17A5B}"/>
                </a:ext>
              </a:extLst>
            </p:cNvPr>
            <p:cNvPicPr>
              <a:picLocks noChangeAspect="1"/>
            </p:cNvPicPr>
            <p:nvPr/>
          </p:nvPicPr>
          <p:blipFill rotWithShape="1">
            <a:blip r:embed="rId4">
              <a:extLst>
                <a:ext uri="{28A0092B-C50C-407E-A947-70E740481C1C}">
                  <a14:useLocalDpi xmlns:a14="http://schemas.microsoft.com/office/drawing/2010/main" val="0"/>
                </a:ext>
              </a:extLst>
            </a:blip>
            <a:srcRect t="84744"/>
            <a:stretch/>
          </p:blipFill>
          <p:spPr bwMode="auto">
            <a:xfrm>
              <a:off x="707626" y="5036837"/>
              <a:ext cx="10005974" cy="596602"/>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0763EBAF-7200-4273-96BA-F2412F44DD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2346" y="3423390"/>
              <a:ext cx="864686" cy="1129005"/>
            </a:xfrm>
            <a:prstGeom prst="rect">
              <a:avLst/>
            </a:prstGeom>
          </p:spPr>
        </p:pic>
        <p:sp>
          <p:nvSpPr>
            <p:cNvPr id="9" name="Text Box 2">
              <a:extLst>
                <a:ext uri="{FF2B5EF4-FFF2-40B4-BE49-F238E27FC236}">
                  <a16:creationId xmlns:a16="http://schemas.microsoft.com/office/drawing/2014/main" id="{0DE2E53A-E241-494F-A2CB-AA485343CF91}"/>
                </a:ext>
              </a:extLst>
            </p:cNvPr>
            <p:cNvSpPr txBox="1">
              <a:spLocks noChangeArrowheads="1"/>
            </p:cNvSpPr>
            <p:nvPr/>
          </p:nvSpPr>
          <p:spPr bwMode="auto">
            <a:xfrm>
              <a:off x="1148304" y="2509961"/>
              <a:ext cx="1250939" cy="82527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t" anchorCtr="0">
              <a:noAutofit/>
            </a:bodyPr>
            <a:lstStyle/>
            <a:p>
              <a:pPr algn="ctr">
                <a:lnSpc>
                  <a:spcPct val="107000"/>
                </a:lnSpc>
                <a:spcAft>
                  <a:spcPts val="0"/>
                </a:spcAft>
              </a:pPr>
              <a:r>
                <a:rPr lang="en-NZ" sz="1200" dirty="0">
                  <a:solidFill>
                    <a:schemeClr val="tx1"/>
                  </a:solidFill>
                  <a:effectLst/>
                  <a:ea typeface="Calibri" panose="020F0502020204030204" pitchFamily="34" charset="0"/>
                  <a:cs typeface="Times New Roman" panose="02020603050405020304" pitchFamily="18" charset="0"/>
                </a:rPr>
                <a:t>Azure VM SQL Server 2017</a:t>
              </a:r>
              <a:endParaRPr lang="en-NZ" sz="2400" dirty="0">
                <a:solidFill>
                  <a:schemeClr val="tx1"/>
                </a:solidFill>
                <a:effectLst/>
                <a:ea typeface="Calibri" panose="020F0502020204030204" pitchFamily="34" charset="0"/>
                <a:cs typeface="Times New Roman" panose="02020603050405020304" pitchFamily="18" charset="0"/>
              </a:endParaRPr>
            </a:p>
            <a:p>
              <a:pPr algn="ctr">
                <a:lnSpc>
                  <a:spcPct val="107000"/>
                </a:lnSpc>
                <a:spcAft>
                  <a:spcPts val="0"/>
                </a:spcAft>
              </a:pPr>
              <a:r>
                <a:rPr lang="en-NZ" sz="1200" dirty="0">
                  <a:solidFill>
                    <a:schemeClr val="tx1"/>
                  </a:solidFill>
                  <a:effectLst/>
                  <a:ea typeface="Calibri" panose="020F0502020204030204" pitchFamily="34" charset="0"/>
                  <a:cs typeface="Times New Roman" panose="02020603050405020304" pitchFamily="18" charset="0"/>
                </a:rPr>
                <a:t>Instance</a:t>
              </a:r>
              <a:endParaRPr lang="en-NZ" sz="2400" dirty="0">
                <a:solidFill>
                  <a:schemeClr val="tx1"/>
                </a:solidFill>
                <a:effectLst/>
                <a:ea typeface="Calibri" panose="020F0502020204030204" pitchFamily="34" charset="0"/>
                <a:cs typeface="Times New Roman" panose="02020603050405020304" pitchFamily="18" charset="0"/>
              </a:endParaRPr>
            </a:p>
          </p:txBody>
        </p:sp>
        <p:sp>
          <p:nvSpPr>
            <p:cNvPr id="10" name="Text Box 2">
              <a:extLst>
                <a:ext uri="{FF2B5EF4-FFF2-40B4-BE49-F238E27FC236}">
                  <a16:creationId xmlns:a16="http://schemas.microsoft.com/office/drawing/2014/main" id="{13FA7331-ABC9-4C5B-85F9-4FEF20A4992B}"/>
                </a:ext>
              </a:extLst>
            </p:cNvPr>
            <p:cNvSpPr txBox="1">
              <a:spLocks noChangeArrowheads="1"/>
            </p:cNvSpPr>
            <p:nvPr/>
          </p:nvSpPr>
          <p:spPr bwMode="auto">
            <a:xfrm>
              <a:off x="4154946" y="1741495"/>
              <a:ext cx="1116462" cy="93873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vert="horz" wrap="square" lIns="91440" tIns="45720" rIns="91440" bIns="45720" anchor="t" anchorCtr="0">
              <a:noAutofit/>
            </a:bodyPr>
            <a:lstStyle/>
            <a:p>
              <a:pPr algn="ctr">
                <a:lnSpc>
                  <a:spcPct val="107000"/>
                </a:lnSpc>
                <a:spcAft>
                  <a:spcPts val="0"/>
                </a:spcAft>
              </a:pPr>
              <a:r>
                <a:rPr lang="en-NZ" sz="1200" dirty="0">
                  <a:solidFill>
                    <a:schemeClr val="bg2"/>
                  </a:solidFill>
                  <a:effectLst/>
                  <a:ea typeface="Calibri" panose="020F0502020204030204" pitchFamily="34" charset="0"/>
                  <a:cs typeface="Times New Roman" panose="02020603050405020304" pitchFamily="18" charset="0"/>
                </a:rPr>
                <a:t>Azure VM</a:t>
              </a:r>
              <a:endParaRPr lang="en-NZ" sz="2400" dirty="0">
                <a:solidFill>
                  <a:schemeClr val="bg2"/>
                </a:solidFill>
                <a:effectLst/>
                <a:ea typeface="Calibri" panose="020F0502020204030204" pitchFamily="34" charset="0"/>
                <a:cs typeface="Times New Roman" panose="02020603050405020304" pitchFamily="18" charset="0"/>
              </a:endParaRPr>
            </a:p>
            <a:p>
              <a:pPr algn="ctr">
                <a:lnSpc>
                  <a:spcPct val="107000"/>
                </a:lnSpc>
                <a:spcAft>
                  <a:spcPts val="0"/>
                </a:spcAft>
              </a:pPr>
              <a:r>
                <a:rPr lang="en-NZ" sz="1200" dirty="0">
                  <a:solidFill>
                    <a:schemeClr val="bg2"/>
                  </a:solidFill>
                  <a:effectLst/>
                  <a:ea typeface="Calibri" panose="020F0502020204030204" pitchFamily="34" charset="0"/>
                  <a:cs typeface="Times New Roman" panose="02020603050405020304" pitchFamily="18" charset="0"/>
                </a:rPr>
                <a:t>DEA V2.6</a:t>
              </a:r>
              <a:endParaRPr lang="en-NZ" sz="2400" dirty="0">
                <a:solidFill>
                  <a:schemeClr val="bg2"/>
                </a:solidFill>
                <a:effectLst/>
                <a:ea typeface="Calibri" panose="020F0502020204030204" pitchFamily="34" charset="0"/>
                <a:cs typeface="Times New Roman" panose="02020603050405020304" pitchFamily="18" charset="0"/>
              </a:endParaRPr>
            </a:p>
            <a:p>
              <a:pPr algn="ctr">
                <a:lnSpc>
                  <a:spcPct val="107000"/>
                </a:lnSpc>
                <a:spcAft>
                  <a:spcPts val="0"/>
                </a:spcAft>
              </a:pPr>
              <a:r>
                <a:rPr lang="en-NZ" sz="1200" dirty="0">
                  <a:solidFill>
                    <a:schemeClr val="bg2"/>
                  </a:solidFill>
                  <a:effectLst/>
                  <a:ea typeface="Calibri" panose="020F0502020204030204" pitchFamily="34" charset="0"/>
                  <a:cs typeface="Times New Roman" panose="02020603050405020304" pitchFamily="18" charset="0"/>
                </a:rPr>
                <a:t>SQL 2017</a:t>
              </a:r>
              <a:endParaRPr lang="en-NZ" sz="2400" dirty="0">
                <a:solidFill>
                  <a:schemeClr val="bg2"/>
                </a:solidFill>
                <a:effectLst/>
                <a:ea typeface="Calibri" panose="020F0502020204030204" pitchFamily="34" charset="0"/>
                <a:cs typeface="Times New Roman" panose="02020603050405020304" pitchFamily="18" charset="0"/>
              </a:endParaRPr>
            </a:p>
            <a:p>
              <a:pPr algn="ctr">
                <a:lnSpc>
                  <a:spcPct val="107000"/>
                </a:lnSpc>
                <a:spcAft>
                  <a:spcPts val="0"/>
                </a:spcAft>
              </a:pPr>
              <a:r>
                <a:rPr lang="en-NZ" sz="1200" dirty="0">
                  <a:solidFill>
                    <a:schemeClr val="bg2"/>
                  </a:solidFill>
                  <a:effectLst/>
                  <a:ea typeface="Calibri" panose="020F0502020204030204" pitchFamily="34" charset="0"/>
                  <a:cs typeface="Times New Roman" panose="02020603050405020304" pitchFamily="18" charset="0"/>
                </a:rPr>
                <a:t>SSAS</a:t>
              </a:r>
              <a:endParaRPr lang="en-NZ" sz="2400" dirty="0">
                <a:solidFill>
                  <a:schemeClr val="bg2"/>
                </a:solidFill>
                <a:effectLst/>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D76232DC-2797-4C04-A22E-E03BE199247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3712" y="3384277"/>
              <a:ext cx="1130744" cy="1129005"/>
            </a:xfrm>
            <a:prstGeom prst="rect">
              <a:avLst/>
            </a:prstGeom>
          </p:spPr>
        </p:pic>
        <p:sp>
          <p:nvSpPr>
            <p:cNvPr id="12" name="Arrow: Striped Right 11">
              <a:extLst>
                <a:ext uri="{FF2B5EF4-FFF2-40B4-BE49-F238E27FC236}">
                  <a16:creationId xmlns:a16="http://schemas.microsoft.com/office/drawing/2014/main" id="{35F7BD80-DDCC-4B46-A87D-2E2134A54CFC}"/>
                </a:ext>
              </a:extLst>
            </p:cNvPr>
            <p:cNvSpPr/>
            <p:nvPr/>
          </p:nvSpPr>
          <p:spPr>
            <a:xfrm>
              <a:off x="2297032" y="3120189"/>
              <a:ext cx="1573183" cy="1531888"/>
            </a:xfrm>
            <a:prstGeom prst="stripedRightArrow">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NZ" sz="1050" dirty="0">
                  <a:effectLst/>
                  <a:ea typeface="Calibri" panose="020F0502020204030204" pitchFamily="34" charset="0"/>
                  <a:cs typeface="Times New Roman" panose="02020603050405020304" pitchFamily="18" charset="0"/>
                </a:rPr>
                <a:t>Capture production workload (XE trace)</a:t>
              </a:r>
              <a:endParaRPr lang="en-NZ" sz="2400" dirty="0">
                <a:effectLst/>
                <a:ea typeface="Calibri" panose="020F0502020204030204" pitchFamily="34" charset="0"/>
                <a:cs typeface="Times New Roman" panose="02020603050405020304" pitchFamily="18" charset="0"/>
              </a:endParaRPr>
            </a:p>
          </p:txBody>
        </p:sp>
        <p:sp>
          <p:nvSpPr>
            <p:cNvPr id="13" name="Arrow: Striped Right 12">
              <a:extLst>
                <a:ext uri="{FF2B5EF4-FFF2-40B4-BE49-F238E27FC236}">
                  <a16:creationId xmlns:a16="http://schemas.microsoft.com/office/drawing/2014/main" id="{70AA7D26-93DB-4952-817E-C0A81E3C18AB}"/>
                </a:ext>
              </a:extLst>
            </p:cNvPr>
            <p:cNvSpPr/>
            <p:nvPr/>
          </p:nvSpPr>
          <p:spPr>
            <a:xfrm>
              <a:off x="5846590" y="3120189"/>
              <a:ext cx="1659236" cy="1571933"/>
            </a:xfrm>
            <a:prstGeom prst="stripedRightArrow">
              <a:avLst/>
            </a:prstGeom>
          </p:spPr>
          <p:style>
            <a:lnRef idx="1">
              <a:schemeClr val="accent6"/>
            </a:lnRef>
            <a:fillRef idx="2">
              <a:schemeClr val="accent6"/>
            </a:fillRef>
            <a:effectRef idx="1">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endParaRPr lang="en-NZ" sz="10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NZ" sz="1050" dirty="0">
                  <a:effectLst/>
                  <a:ea typeface="Calibri" panose="020F0502020204030204" pitchFamily="34" charset="0"/>
                  <a:cs typeface="Times New Roman" panose="02020603050405020304" pitchFamily="18" charset="0"/>
                </a:rPr>
                <a:t>Replay production workload (XE trace)</a:t>
              </a:r>
            </a:p>
            <a:p>
              <a:pPr algn="ctr">
                <a:lnSpc>
                  <a:spcPct val="107000"/>
                </a:lnSpc>
                <a:spcAft>
                  <a:spcPts val="800"/>
                </a:spcAft>
              </a:pPr>
              <a:r>
                <a:rPr lang="en-NZ" sz="500" dirty="0">
                  <a:effectLst/>
                  <a:ea typeface="Calibri" panose="020F0502020204030204" pitchFamily="34" charset="0"/>
                  <a:cs typeface="Times New Roman" panose="02020603050405020304" pitchFamily="18" charset="0"/>
                </a:rPr>
                <a:t> </a:t>
              </a:r>
              <a:endParaRPr lang="en-NZ" sz="1100" dirty="0">
                <a:effectLst/>
                <a:ea typeface="Calibri" panose="020F0502020204030204" pitchFamily="34" charset="0"/>
                <a:cs typeface="Times New Roman" panose="02020603050405020304" pitchFamily="18" charset="0"/>
              </a:endParaRPr>
            </a:p>
          </p:txBody>
        </p:sp>
        <p:sp>
          <p:nvSpPr>
            <p:cNvPr id="14" name="Text Box 2">
              <a:extLst>
                <a:ext uri="{FF2B5EF4-FFF2-40B4-BE49-F238E27FC236}">
                  <a16:creationId xmlns:a16="http://schemas.microsoft.com/office/drawing/2014/main" id="{3323B787-DB2B-4D30-A210-5CD2FB52C888}"/>
                </a:ext>
              </a:extLst>
            </p:cNvPr>
            <p:cNvSpPr txBox="1">
              <a:spLocks noChangeArrowheads="1"/>
            </p:cNvSpPr>
            <p:nvPr/>
          </p:nvSpPr>
          <p:spPr bwMode="auto">
            <a:xfrm>
              <a:off x="7161558" y="2602000"/>
              <a:ext cx="1517636" cy="627355"/>
            </a:xfrm>
            <a:prstGeom prst="rect">
              <a:avLst/>
            </a:prstGeom>
            <a:solidFill>
              <a:schemeClr val="accent2">
                <a:lumMod val="75000"/>
              </a:schemeClr>
            </a:solidFill>
            <a:ln>
              <a:noFill/>
            </a:ln>
          </p:spPr>
          <p:style>
            <a:lnRef idx="0">
              <a:scrgbClr r="0" g="0" b="0"/>
            </a:lnRef>
            <a:fillRef idx="0">
              <a:scrgbClr r="0" g="0" b="0"/>
            </a:fillRef>
            <a:effectRef idx="0">
              <a:scrgbClr r="0" g="0" b="0"/>
            </a:effectRef>
            <a:fontRef idx="minor">
              <a:schemeClr val="lt1"/>
            </a:fontRef>
          </p:style>
          <p:txBody>
            <a:bodyPr rot="0" vert="horz" wrap="square" lIns="91440" tIns="45720" rIns="91440" bIns="45720" anchor="t" anchorCtr="0">
              <a:noAutofit/>
            </a:bodyPr>
            <a:lstStyle/>
            <a:p>
              <a:pPr algn="ctr">
                <a:lnSpc>
                  <a:spcPct val="107000"/>
                </a:lnSpc>
                <a:spcAft>
                  <a:spcPts val="0"/>
                </a:spcAft>
              </a:pPr>
              <a:r>
                <a:rPr lang="en-NZ" sz="1200" dirty="0">
                  <a:solidFill>
                    <a:schemeClr val="bg2"/>
                  </a:solidFill>
                  <a:effectLst/>
                  <a:ea typeface="Calibri" panose="020F0502020204030204" pitchFamily="34" charset="0"/>
                  <a:cs typeface="Times New Roman" panose="02020603050405020304" pitchFamily="18" charset="0"/>
                </a:rPr>
                <a:t>Azure SQL Managed Instance</a:t>
              </a:r>
              <a:endParaRPr lang="en-NZ" sz="2400" dirty="0">
                <a:solidFill>
                  <a:schemeClr val="bg2"/>
                </a:solidFill>
                <a:effectLst/>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D2F1AC68-5FBF-429F-9BB1-8181D8B929F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02739" y="3335385"/>
              <a:ext cx="1100812" cy="1129005"/>
            </a:xfrm>
            <a:prstGeom prst="rect">
              <a:avLst/>
            </a:prstGeom>
          </p:spPr>
        </p:pic>
        <p:sp>
          <p:nvSpPr>
            <p:cNvPr id="16" name="Text Box 2">
              <a:extLst>
                <a:ext uri="{FF2B5EF4-FFF2-40B4-BE49-F238E27FC236}">
                  <a16:creationId xmlns:a16="http://schemas.microsoft.com/office/drawing/2014/main" id="{B54EC285-BA77-49A2-AA43-29903F43AF10}"/>
                </a:ext>
              </a:extLst>
            </p:cNvPr>
            <p:cNvSpPr txBox="1">
              <a:spLocks noChangeArrowheads="1"/>
            </p:cNvSpPr>
            <p:nvPr/>
          </p:nvSpPr>
          <p:spPr bwMode="auto">
            <a:xfrm>
              <a:off x="8973360" y="2611779"/>
              <a:ext cx="1193932" cy="566716"/>
            </a:xfrm>
            <a:prstGeom prst="rect">
              <a:avLst/>
            </a:prstGeom>
            <a:ln/>
          </p:spPr>
          <p:style>
            <a:lnRef idx="1">
              <a:schemeClr val="accent3"/>
            </a:lnRef>
            <a:fillRef idx="2">
              <a:schemeClr val="accent3"/>
            </a:fillRef>
            <a:effectRef idx="1">
              <a:schemeClr val="accent3"/>
            </a:effectRef>
            <a:fontRef idx="minor">
              <a:schemeClr val="dk1"/>
            </a:fontRef>
          </p:style>
          <p:txBody>
            <a:bodyPr rot="0" vert="horz" wrap="square" lIns="91440" tIns="45720" rIns="91440" bIns="45720" anchor="t" anchorCtr="0">
              <a:noAutofit/>
            </a:bodyPr>
            <a:lstStyle/>
            <a:p>
              <a:pPr algn="ctr">
                <a:lnSpc>
                  <a:spcPct val="107000"/>
                </a:lnSpc>
                <a:spcAft>
                  <a:spcPts val="0"/>
                </a:spcAft>
              </a:pPr>
              <a:r>
                <a:rPr lang="en-NZ" sz="1200" dirty="0">
                  <a:solidFill>
                    <a:schemeClr val="tx1"/>
                  </a:solidFill>
                  <a:effectLst/>
                  <a:ea typeface="Calibri" panose="020F0502020204030204" pitchFamily="34" charset="0"/>
                  <a:cs typeface="Times New Roman" panose="02020603050405020304" pitchFamily="18" charset="0"/>
                </a:rPr>
                <a:t>DEA Analysis Reports</a:t>
              </a:r>
              <a:endParaRPr lang="en-NZ" sz="2400" dirty="0">
                <a:solidFill>
                  <a:schemeClr val="tx1"/>
                </a:solidFill>
                <a:effectLs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32152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2800" dirty="0"/>
              <a:t>DEA – Architecture (</a:t>
            </a:r>
            <a:r>
              <a:rPr lang="en-US" sz="2800" dirty="0" err="1"/>
              <a:t>DReplay</a:t>
            </a:r>
            <a:r>
              <a:rPr lang="en-US" sz="2800" dirty="0"/>
              <a:t> Replay Tool and Trace)</a:t>
            </a:r>
          </a:p>
        </p:txBody>
      </p:sp>
      <p:pic>
        <p:nvPicPr>
          <p:cNvPr id="3" name="Picture 2">
            <a:extLst>
              <a:ext uri="{FF2B5EF4-FFF2-40B4-BE49-F238E27FC236}">
                <a16:creationId xmlns:a16="http://schemas.microsoft.com/office/drawing/2014/main" id="{86706CC4-2FE0-402D-BB78-CA719957465D}"/>
              </a:ext>
            </a:extLst>
          </p:cNvPr>
          <p:cNvPicPr>
            <a:picLocks noChangeAspect="1"/>
          </p:cNvPicPr>
          <p:nvPr/>
        </p:nvPicPr>
        <p:blipFill>
          <a:blip r:embed="rId3"/>
          <a:stretch>
            <a:fillRect/>
          </a:stretch>
        </p:blipFill>
        <p:spPr>
          <a:xfrm>
            <a:off x="1742931" y="965053"/>
            <a:ext cx="5400427" cy="3960000"/>
          </a:xfrm>
          <a:prstGeom prst="rect">
            <a:avLst/>
          </a:prstGeom>
        </p:spPr>
      </p:pic>
    </p:spTree>
    <p:extLst>
      <p:ext uri="{BB962C8B-B14F-4D97-AF65-F5344CB8AC3E}">
        <p14:creationId xmlns:p14="http://schemas.microsoft.com/office/powerpoint/2010/main" val="18306307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302AD-01D4-4D47-8F5A-4EB0412E0E49}"/>
              </a:ext>
            </a:extLst>
          </p:cNvPr>
          <p:cNvSpPr>
            <a:spLocks noGrp="1"/>
          </p:cNvSpPr>
          <p:nvPr>
            <p:ph type="body" sz="quarter" idx="11"/>
          </p:nvPr>
        </p:nvSpPr>
        <p:spPr>
          <a:xfrm>
            <a:off x="439738" y="3035300"/>
            <a:ext cx="6841086" cy="1520825"/>
          </a:xfrm>
        </p:spPr>
        <p:txBody>
          <a:bodyPr/>
          <a:lstStyle/>
          <a:p>
            <a:r>
              <a:rPr lang="en-US" sz="3200" dirty="0"/>
              <a:t>Database Experimentation Assistant (DEA) step by step</a:t>
            </a:r>
            <a:endParaRPr lang="en-US" sz="2800" dirty="0"/>
          </a:p>
        </p:txBody>
      </p:sp>
    </p:spTree>
    <p:extLst>
      <p:ext uri="{BB962C8B-B14F-4D97-AF65-F5344CB8AC3E}">
        <p14:creationId xmlns:p14="http://schemas.microsoft.com/office/powerpoint/2010/main" val="15903692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2800" dirty="0"/>
              <a:t>Database Experimentation Assistant (DEA)</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31394" y="1508856"/>
            <a:ext cx="8481212" cy="3059548"/>
          </a:xfrm>
        </p:spPr>
        <p:txBody>
          <a:bodyPr/>
          <a:lstStyle/>
          <a:p>
            <a:r>
              <a:rPr lang="en-US" sz="1600" dirty="0"/>
              <a:t>Using Database Experimentation Assistant (DEA) you can evaluate your current production workload from your current environment and analyze how will that workload perform in your new targeted environment.</a:t>
            </a:r>
          </a:p>
          <a:p>
            <a:endParaRPr lang="en-US" sz="1600" dirty="0"/>
          </a:p>
          <a:p>
            <a:r>
              <a:rPr lang="en-US" sz="1600" dirty="0"/>
              <a:t>For this example we are going to use following: </a:t>
            </a:r>
          </a:p>
          <a:p>
            <a:r>
              <a:rPr lang="en-US" sz="1600" b="1" i="1" dirty="0"/>
              <a:t>Source:</a:t>
            </a:r>
            <a:r>
              <a:rPr lang="en-US" sz="1600" b="1" dirty="0"/>
              <a:t> </a:t>
            </a:r>
            <a:r>
              <a:rPr lang="en-US" sz="1600" dirty="0"/>
              <a:t>SQL Server 2017, 32CPU, 256GB Memory</a:t>
            </a:r>
          </a:p>
          <a:p>
            <a:r>
              <a:rPr lang="en-US" sz="1600" b="1" i="1" dirty="0"/>
              <a:t>Target:</a:t>
            </a:r>
            <a:r>
              <a:rPr lang="en-US" sz="1600" b="1" dirty="0"/>
              <a:t> </a:t>
            </a:r>
            <a:r>
              <a:rPr lang="en-US" sz="1600" dirty="0"/>
              <a:t>Azure SQL Managed Instance, BC Gen5 (16 </a:t>
            </a:r>
            <a:r>
              <a:rPr lang="en-US" sz="1600" dirty="0" err="1"/>
              <a:t>vCores</a:t>
            </a:r>
            <a:r>
              <a:rPr lang="en-US" sz="1600" dirty="0"/>
              <a:t>, 80GB Memory)</a:t>
            </a:r>
          </a:p>
          <a:p>
            <a:r>
              <a:rPr lang="en-US" sz="1600" b="1" i="1" dirty="0"/>
              <a:t>DEA VM:</a:t>
            </a:r>
            <a:r>
              <a:rPr lang="en-US" sz="1600" dirty="0"/>
              <a:t> SQL Server 2017,  4CPU, 32GB Memory</a:t>
            </a:r>
          </a:p>
          <a:p>
            <a:r>
              <a:rPr lang="en-US" sz="1600" b="1" i="1" dirty="0"/>
              <a:t>Workload:</a:t>
            </a:r>
            <a:r>
              <a:rPr lang="en-US" sz="1600" b="1" dirty="0"/>
              <a:t> </a:t>
            </a:r>
            <a:r>
              <a:rPr lang="en-US" sz="1600" dirty="0"/>
              <a:t>10minutes XE trace (XEL), size 19.9GB</a:t>
            </a:r>
          </a:p>
          <a:p>
            <a:endParaRPr lang="en-NZ" sz="1400" dirty="0"/>
          </a:p>
          <a:p>
            <a:endParaRPr lang="en-US" sz="1800" dirty="0"/>
          </a:p>
        </p:txBody>
      </p:sp>
    </p:spTree>
    <p:extLst>
      <p:ext uri="{BB962C8B-B14F-4D97-AF65-F5344CB8AC3E}">
        <p14:creationId xmlns:p14="http://schemas.microsoft.com/office/powerpoint/2010/main" val="876710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1909674521"/>
              </p:ext>
            </p:extLst>
          </p:nvPr>
        </p:nvGraphicFramePr>
        <p:xfrm>
          <a:off x="234589" y="932505"/>
          <a:ext cx="8674822" cy="3974473"/>
        </p:xfrm>
        <a:graphic>
          <a:graphicData uri="http://schemas.openxmlformats.org/drawingml/2006/table">
            <a:tbl>
              <a:tblPr firstRow="1" firstCol="1" bandRow="1">
                <a:tableStyleId>{2D5ABB26-0587-4C30-8999-92F81FD0307C}</a:tableStyleId>
              </a:tblPr>
              <a:tblGrid>
                <a:gridCol w="2173633">
                  <a:extLst>
                    <a:ext uri="{9D8B030D-6E8A-4147-A177-3AD203B41FA5}">
                      <a16:colId xmlns:a16="http://schemas.microsoft.com/office/drawing/2014/main" val="3582721311"/>
                    </a:ext>
                  </a:extLst>
                </a:gridCol>
                <a:gridCol w="6501189">
                  <a:extLst>
                    <a:ext uri="{9D8B030D-6E8A-4147-A177-3AD203B41FA5}">
                      <a16:colId xmlns:a16="http://schemas.microsoft.com/office/drawing/2014/main" val="2399348694"/>
                    </a:ext>
                  </a:extLst>
                </a:gridCol>
              </a:tblGrid>
              <a:tr h="3974473">
                <a:tc>
                  <a:txBody>
                    <a:bodyPr/>
                    <a:lstStyle/>
                    <a:p>
                      <a:pPr marL="108000"/>
                      <a:r>
                        <a:rPr lang="en-US" sz="1200" b="0" i="0" kern="1200" dirty="0">
                          <a:solidFill>
                            <a:schemeClr val="tx1"/>
                          </a:solidFill>
                          <a:effectLst/>
                          <a:latin typeface="+mn-lt"/>
                          <a:ea typeface="+mn-ea"/>
                          <a:cs typeface="+mn-cs"/>
                        </a:rPr>
                        <a:t>First step will be capturing the workload (Extended Event trace) from the source SQL server.</a:t>
                      </a:r>
                    </a:p>
                    <a:p>
                      <a:pPr marL="108000"/>
                      <a:r>
                        <a:rPr lang="en-US" sz="1200" b="0" i="0" kern="1200" dirty="0">
                          <a:solidFill>
                            <a:schemeClr val="tx1"/>
                          </a:solidFill>
                          <a:effectLst/>
                          <a:latin typeface="+mn-lt"/>
                          <a:ea typeface="+mn-ea"/>
                          <a:cs typeface="+mn-cs"/>
                        </a:rPr>
                        <a:t>Open DEA and select Capture Traces option</a:t>
                      </a: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a:r>
                        <a:rPr lang="en-US" sz="1200" b="0" i="0" kern="1200" dirty="0">
                          <a:solidFill>
                            <a:schemeClr val="tx1"/>
                          </a:solidFill>
                          <a:effectLst/>
                          <a:latin typeface="+mn-lt"/>
                          <a:ea typeface="+mn-ea"/>
                          <a:cs typeface="+mn-cs"/>
                        </a:rPr>
                        <a:t>For this example I choose Extended Events trace option. </a:t>
                      </a:r>
                    </a:p>
                    <a:p>
                      <a:pPr marL="108000"/>
                      <a:r>
                        <a:rPr lang="en-US" sz="1200" b="0" i="0" kern="1200" dirty="0">
                          <a:solidFill>
                            <a:schemeClr val="tx1"/>
                          </a:solidFill>
                          <a:effectLst/>
                          <a:latin typeface="+mn-lt"/>
                          <a:ea typeface="+mn-ea"/>
                          <a:cs typeface="+mn-cs"/>
                        </a:rPr>
                        <a:t>Capture Location is a valid folder path on the SQL Server source machine where server side Extended Events XEL files can be stored. Make sure SQL Server account has write permissions on the folder specified. If you are using Azure SQL Managed Instance or Azure SQL Database as a source server you need to provide blob storage account as a Capture Location.</a:t>
                      </a:r>
                      <a:endParaRPr lang="en-NZ" sz="120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DEA 01</a:t>
            </a:r>
          </a:p>
        </p:txBody>
      </p:sp>
      <p:pic>
        <p:nvPicPr>
          <p:cNvPr id="5" name="Picture 4">
            <a:extLst>
              <a:ext uri="{FF2B5EF4-FFF2-40B4-BE49-F238E27FC236}">
                <a16:creationId xmlns:a16="http://schemas.microsoft.com/office/drawing/2014/main" id="{EC33A23E-F341-442A-A758-AD09C3C1A89E}"/>
              </a:ext>
            </a:extLst>
          </p:cNvPr>
          <p:cNvPicPr>
            <a:picLocks noChangeAspect="1"/>
          </p:cNvPicPr>
          <p:nvPr/>
        </p:nvPicPr>
        <p:blipFill>
          <a:blip r:embed="rId3"/>
          <a:stretch>
            <a:fillRect/>
          </a:stretch>
        </p:blipFill>
        <p:spPr>
          <a:xfrm>
            <a:off x="124959" y="2270839"/>
            <a:ext cx="2167867" cy="1548000"/>
          </a:xfrm>
          <a:prstGeom prst="rect">
            <a:avLst/>
          </a:prstGeom>
        </p:spPr>
      </p:pic>
      <p:pic>
        <p:nvPicPr>
          <p:cNvPr id="6" name="Picture 5">
            <a:extLst>
              <a:ext uri="{FF2B5EF4-FFF2-40B4-BE49-F238E27FC236}">
                <a16:creationId xmlns:a16="http://schemas.microsoft.com/office/drawing/2014/main" id="{52B8065E-D30A-43A1-8496-4EEEB20893CD}"/>
              </a:ext>
            </a:extLst>
          </p:cNvPr>
          <p:cNvPicPr>
            <a:picLocks noChangeAspect="1"/>
          </p:cNvPicPr>
          <p:nvPr/>
        </p:nvPicPr>
        <p:blipFill>
          <a:blip r:embed="rId4"/>
          <a:stretch>
            <a:fillRect/>
          </a:stretch>
        </p:blipFill>
        <p:spPr>
          <a:xfrm>
            <a:off x="2484533" y="1897056"/>
            <a:ext cx="4536864" cy="3204000"/>
          </a:xfrm>
          <a:prstGeom prst="rect">
            <a:avLst/>
          </a:prstGeom>
        </p:spPr>
      </p:pic>
    </p:spTree>
    <p:extLst>
      <p:ext uri="{BB962C8B-B14F-4D97-AF65-F5344CB8AC3E}">
        <p14:creationId xmlns:p14="http://schemas.microsoft.com/office/powerpoint/2010/main" val="12103186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4116433941"/>
              </p:ext>
            </p:extLst>
          </p:nvPr>
        </p:nvGraphicFramePr>
        <p:xfrm>
          <a:off x="234589" y="932505"/>
          <a:ext cx="8674822" cy="3974473"/>
        </p:xfrm>
        <a:graphic>
          <a:graphicData uri="http://schemas.openxmlformats.org/drawingml/2006/table">
            <a:tbl>
              <a:tblPr firstRow="1" firstCol="1" bandRow="1">
                <a:tableStyleId>{2D5ABB26-0587-4C30-8999-92F81FD0307C}</a:tableStyleId>
              </a:tblPr>
              <a:tblGrid>
                <a:gridCol w="2897910">
                  <a:extLst>
                    <a:ext uri="{9D8B030D-6E8A-4147-A177-3AD203B41FA5}">
                      <a16:colId xmlns:a16="http://schemas.microsoft.com/office/drawing/2014/main" val="3582721311"/>
                    </a:ext>
                  </a:extLst>
                </a:gridCol>
                <a:gridCol w="5776912">
                  <a:extLst>
                    <a:ext uri="{9D8B030D-6E8A-4147-A177-3AD203B41FA5}">
                      <a16:colId xmlns:a16="http://schemas.microsoft.com/office/drawing/2014/main" val="2399348694"/>
                    </a:ext>
                  </a:extLst>
                </a:gridCol>
              </a:tblGrid>
              <a:tr h="3974473">
                <a:tc>
                  <a:txBody>
                    <a:bodyPr/>
                    <a:lstStyle/>
                    <a:p>
                      <a:pPr marL="108000"/>
                      <a:r>
                        <a:rPr lang="en-US" sz="1200" b="0" i="0" kern="1200">
                          <a:solidFill>
                            <a:schemeClr val="tx1"/>
                          </a:solidFill>
                          <a:effectLst/>
                          <a:latin typeface="+mn-lt"/>
                          <a:ea typeface="+mn-ea"/>
                          <a:cs typeface="+mn-cs"/>
                        </a:rPr>
                        <a:t>For this example I captured 10 minutes trace from production server. Exactly 42 files, size 19.9 GB (That depends on the traffic at the time) </a:t>
                      </a:r>
                      <a:endParaRPr lang="en-US" sz="1400" b="0" i="0" kern="1200" dirty="0">
                        <a:solidFill>
                          <a:schemeClr val="tx1"/>
                        </a:solidFill>
                        <a:effectLst/>
                        <a:latin typeface="+mn-lt"/>
                        <a:ea typeface="+mn-ea"/>
                        <a:cs typeface="+mn-cs"/>
                      </a:endParaRP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Next step will be replaying the captured workload trace against your target environment. Source Trace Location will be location of your captured XE XEL files. Replay Trace Location will be blob storage account (URL + Shared Access Signature) since we are using Azure SQL Managed Instance as our targeted instance.</a:t>
                      </a:r>
                    </a:p>
                    <a:p>
                      <a:pPr marL="108000"/>
                      <a:r>
                        <a:rPr lang="en-US" sz="1200" b="0" i="0" kern="1200" dirty="0">
                          <a:solidFill>
                            <a:schemeClr val="tx1"/>
                          </a:solidFill>
                          <a:effectLst/>
                          <a:latin typeface="+mn-lt"/>
                          <a:ea typeface="+mn-ea"/>
                          <a:cs typeface="+mn-cs"/>
                        </a:rPr>
                        <a:t> </a:t>
                      </a:r>
                      <a:endParaRPr lang="en-NZ" sz="120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DEA 02</a:t>
            </a:r>
          </a:p>
        </p:txBody>
      </p:sp>
      <p:pic>
        <p:nvPicPr>
          <p:cNvPr id="7" name="Picture 6">
            <a:extLst>
              <a:ext uri="{FF2B5EF4-FFF2-40B4-BE49-F238E27FC236}">
                <a16:creationId xmlns:a16="http://schemas.microsoft.com/office/drawing/2014/main" id="{5B310606-82B8-4F64-BDD5-02CBE15421B6}"/>
              </a:ext>
            </a:extLst>
          </p:cNvPr>
          <p:cNvPicPr>
            <a:picLocks noChangeAspect="1"/>
          </p:cNvPicPr>
          <p:nvPr/>
        </p:nvPicPr>
        <p:blipFill>
          <a:blip r:embed="rId3"/>
          <a:stretch>
            <a:fillRect/>
          </a:stretch>
        </p:blipFill>
        <p:spPr>
          <a:xfrm>
            <a:off x="234589" y="1803741"/>
            <a:ext cx="2778189" cy="2232000"/>
          </a:xfrm>
          <a:prstGeom prst="rect">
            <a:avLst/>
          </a:prstGeom>
        </p:spPr>
      </p:pic>
      <p:pic>
        <p:nvPicPr>
          <p:cNvPr id="2" name="Picture 1">
            <a:extLst>
              <a:ext uri="{FF2B5EF4-FFF2-40B4-BE49-F238E27FC236}">
                <a16:creationId xmlns:a16="http://schemas.microsoft.com/office/drawing/2014/main" id="{71BB05B6-EBF4-4CF3-B20E-B7F3A18099DD}"/>
              </a:ext>
            </a:extLst>
          </p:cNvPr>
          <p:cNvPicPr>
            <a:picLocks noChangeAspect="1"/>
          </p:cNvPicPr>
          <p:nvPr/>
        </p:nvPicPr>
        <p:blipFill>
          <a:blip r:embed="rId4"/>
          <a:stretch>
            <a:fillRect/>
          </a:stretch>
        </p:blipFill>
        <p:spPr>
          <a:xfrm>
            <a:off x="3255420" y="1803741"/>
            <a:ext cx="4278105" cy="3240000"/>
          </a:xfrm>
          <a:prstGeom prst="rect">
            <a:avLst/>
          </a:prstGeom>
        </p:spPr>
      </p:pic>
    </p:spTree>
    <p:extLst>
      <p:ext uri="{BB962C8B-B14F-4D97-AF65-F5344CB8AC3E}">
        <p14:creationId xmlns:p14="http://schemas.microsoft.com/office/powerpoint/2010/main" val="2619169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2999166962"/>
              </p:ext>
            </p:extLst>
          </p:nvPr>
        </p:nvGraphicFramePr>
        <p:xfrm>
          <a:off x="234589" y="932505"/>
          <a:ext cx="8674822" cy="3974473"/>
        </p:xfrm>
        <a:graphic>
          <a:graphicData uri="http://schemas.openxmlformats.org/drawingml/2006/table">
            <a:tbl>
              <a:tblPr firstRow="1" firstCol="1" bandRow="1">
                <a:tableStyleId>{2D5ABB26-0587-4C30-8999-92F81FD0307C}</a:tableStyleId>
              </a:tblPr>
              <a:tblGrid>
                <a:gridCol w="2897910">
                  <a:extLst>
                    <a:ext uri="{9D8B030D-6E8A-4147-A177-3AD203B41FA5}">
                      <a16:colId xmlns:a16="http://schemas.microsoft.com/office/drawing/2014/main" val="3582721311"/>
                    </a:ext>
                  </a:extLst>
                </a:gridCol>
                <a:gridCol w="5776912">
                  <a:extLst>
                    <a:ext uri="{9D8B030D-6E8A-4147-A177-3AD203B41FA5}">
                      <a16:colId xmlns:a16="http://schemas.microsoft.com/office/drawing/2014/main" val="2399348694"/>
                    </a:ext>
                  </a:extLst>
                </a:gridCol>
              </a:tblGrid>
              <a:tr h="3974473">
                <a:tc>
                  <a:txBody>
                    <a:bodyPr/>
                    <a:lstStyle/>
                    <a:p>
                      <a:pPr marL="108000"/>
                      <a:r>
                        <a:rPr lang="en-US" sz="1200" b="0" i="0" kern="1200" dirty="0">
                          <a:solidFill>
                            <a:schemeClr val="tx1"/>
                          </a:solidFill>
                          <a:effectLst/>
                          <a:latin typeface="+mn-lt"/>
                          <a:ea typeface="+mn-ea"/>
                          <a:cs typeface="+mn-cs"/>
                        </a:rPr>
                        <a:t>After you run replay, DEA tool will create a new sub folder within your Source Trace Location named </a:t>
                      </a:r>
                      <a:r>
                        <a:rPr lang="en-US" sz="1200" b="0" i="0" kern="1200" dirty="0" err="1">
                          <a:solidFill>
                            <a:schemeClr val="tx1"/>
                          </a:solidFill>
                          <a:effectLst/>
                          <a:latin typeface="+mn-lt"/>
                          <a:ea typeface="+mn-ea"/>
                          <a:cs typeface="+mn-cs"/>
                        </a:rPr>
                        <a:t>PreProcessOutput</a:t>
                      </a:r>
                      <a:r>
                        <a:rPr lang="en-US" sz="1200" b="0" i="0" kern="1200" dirty="0">
                          <a:solidFill>
                            <a:schemeClr val="tx1"/>
                          </a:solidFill>
                          <a:effectLst/>
                          <a:latin typeface="+mn-lt"/>
                          <a:ea typeface="+mn-ea"/>
                          <a:cs typeface="+mn-cs"/>
                        </a:rPr>
                        <a:t>, all Replay Markup Language (RML) files will be stored there.</a:t>
                      </a: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a:r>
                        <a:rPr lang="en-US" sz="1200" b="0" i="0" kern="1200" dirty="0">
                          <a:solidFill>
                            <a:schemeClr val="tx1"/>
                          </a:solidFill>
                          <a:effectLst/>
                          <a:latin typeface="+mn-lt"/>
                          <a:ea typeface="+mn-ea"/>
                          <a:cs typeface="+mn-cs"/>
                        </a:rPr>
                        <a:t>After replay is completed you should have your XE XEL files in specified Replay Trace Location (Blob Storage Account)</a:t>
                      </a:r>
                    </a:p>
                    <a:p>
                      <a:pPr marL="108000"/>
                      <a:endParaRPr lang="en-NZ" sz="120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DEA 03</a:t>
            </a:r>
          </a:p>
        </p:txBody>
      </p:sp>
      <p:pic>
        <p:nvPicPr>
          <p:cNvPr id="3" name="Picture 2">
            <a:extLst>
              <a:ext uri="{FF2B5EF4-FFF2-40B4-BE49-F238E27FC236}">
                <a16:creationId xmlns:a16="http://schemas.microsoft.com/office/drawing/2014/main" id="{4104DCEB-8D4F-403B-A8B4-34ADC0970FC8}"/>
              </a:ext>
            </a:extLst>
          </p:cNvPr>
          <p:cNvPicPr>
            <a:picLocks noChangeAspect="1"/>
          </p:cNvPicPr>
          <p:nvPr/>
        </p:nvPicPr>
        <p:blipFill>
          <a:blip r:embed="rId3"/>
          <a:stretch>
            <a:fillRect/>
          </a:stretch>
        </p:blipFill>
        <p:spPr>
          <a:xfrm>
            <a:off x="3239529" y="1384023"/>
            <a:ext cx="4830510" cy="1800000"/>
          </a:xfrm>
          <a:prstGeom prst="rect">
            <a:avLst/>
          </a:prstGeom>
        </p:spPr>
      </p:pic>
      <p:pic>
        <p:nvPicPr>
          <p:cNvPr id="5" name="Picture 4">
            <a:extLst>
              <a:ext uri="{FF2B5EF4-FFF2-40B4-BE49-F238E27FC236}">
                <a16:creationId xmlns:a16="http://schemas.microsoft.com/office/drawing/2014/main" id="{20547B27-E8B7-4A75-8B4D-19EF71CC11F4}"/>
              </a:ext>
            </a:extLst>
          </p:cNvPr>
          <p:cNvPicPr>
            <a:picLocks noChangeAspect="1"/>
          </p:cNvPicPr>
          <p:nvPr/>
        </p:nvPicPr>
        <p:blipFill>
          <a:blip r:embed="rId4"/>
          <a:stretch>
            <a:fillRect/>
          </a:stretch>
        </p:blipFill>
        <p:spPr>
          <a:xfrm>
            <a:off x="3239529" y="3257410"/>
            <a:ext cx="4941581" cy="1440000"/>
          </a:xfrm>
          <a:prstGeom prst="rect">
            <a:avLst/>
          </a:prstGeom>
        </p:spPr>
      </p:pic>
      <p:pic>
        <p:nvPicPr>
          <p:cNvPr id="6" name="Picture 5">
            <a:extLst>
              <a:ext uri="{FF2B5EF4-FFF2-40B4-BE49-F238E27FC236}">
                <a16:creationId xmlns:a16="http://schemas.microsoft.com/office/drawing/2014/main" id="{07469FE6-C552-4353-B70B-F333D682FED9}"/>
              </a:ext>
            </a:extLst>
          </p:cNvPr>
          <p:cNvPicPr>
            <a:picLocks noChangeAspect="1"/>
          </p:cNvPicPr>
          <p:nvPr/>
        </p:nvPicPr>
        <p:blipFill>
          <a:blip r:embed="rId5"/>
          <a:stretch>
            <a:fillRect/>
          </a:stretch>
        </p:blipFill>
        <p:spPr>
          <a:xfrm>
            <a:off x="144857" y="1869750"/>
            <a:ext cx="2868706" cy="1404000"/>
          </a:xfrm>
          <a:prstGeom prst="rect">
            <a:avLst/>
          </a:prstGeom>
        </p:spPr>
      </p:pic>
    </p:spTree>
    <p:extLst>
      <p:ext uri="{BB962C8B-B14F-4D97-AF65-F5344CB8AC3E}">
        <p14:creationId xmlns:p14="http://schemas.microsoft.com/office/powerpoint/2010/main" val="1074020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360599654"/>
              </p:ext>
            </p:extLst>
          </p:nvPr>
        </p:nvGraphicFramePr>
        <p:xfrm>
          <a:off x="234589" y="932505"/>
          <a:ext cx="8674822" cy="3974473"/>
        </p:xfrm>
        <a:graphic>
          <a:graphicData uri="http://schemas.openxmlformats.org/drawingml/2006/table">
            <a:tbl>
              <a:tblPr firstRow="1" firstCol="1" bandRow="1">
                <a:tableStyleId>{2D5ABB26-0587-4C30-8999-92F81FD0307C}</a:tableStyleId>
              </a:tblPr>
              <a:tblGrid>
                <a:gridCol w="5568682">
                  <a:extLst>
                    <a:ext uri="{9D8B030D-6E8A-4147-A177-3AD203B41FA5}">
                      <a16:colId xmlns:a16="http://schemas.microsoft.com/office/drawing/2014/main" val="3582721311"/>
                    </a:ext>
                  </a:extLst>
                </a:gridCol>
                <a:gridCol w="3106140">
                  <a:extLst>
                    <a:ext uri="{9D8B030D-6E8A-4147-A177-3AD203B41FA5}">
                      <a16:colId xmlns:a16="http://schemas.microsoft.com/office/drawing/2014/main" val="2399348694"/>
                    </a:ext>
                  </a:extLst>
                </a:gridCol>
              </a:tblGrid>
              <a:tr h="3974473">
                <a:tc>
                  <a:txBody>
                    <a:bodyPr/>
                    <a:lstStyle/>
                    <a:p>
                      <a:pPr marL="108000"/>
                      <a:r>
                        <a:rPr lang="en-US" sz="1200" b="0" i="0" kern="1200" dirty="0">
                          <a:solidFill>
                            <a:schemeClr val="tx1"/>
                          </a:solidFill>
                          <a:effectLst/>
                          <a:latin typeface="+mn-lt"/>
                          <a:ea typeface="+mn-ea"/>
                          <a:cs typeface="+mn-cs"/>
                        </a:rPr>
                        <a:t>Next step will be analyzing the replayed collected workload traces.</a:t>
                      </a:r>
                    </a:p>
                    <a:p>
                      <a:pPr marL="108000"/>
                      <a:r>
                        <a:rPr lang="en-US" sz="1200" b="0" i="0" kern="1200" dirty="0">
                          <a:solidFill>
                            <a:schemeClr val="tx1"/>
                          </a:solidFill>
                          <a:effectLst/>
                          <a:latin typeface="+mn-lt"/>
                          <a:ea typeface="+mn-ea"/>
                          <a:cs typeface="+mn-cs"/>
                        </a:rPr>
                        <a:t>With DEA you can generate an analysis report which will help you understand what will be performance impact after migration.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DEA analyze your workload and provides performance details for each query run on both Source SQL Server and target Azure SQL Managed Instance.</a:t>
                      </a: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565200" lvl="1" indent="-285750">
                        <a:buFont typeface="Arial" panose="020B0604020202020204" pitchFamily="34" charset="0"/>
                        <a:buChar char="•"/>
                      </a:pPr>
                      <a:r>
                        <a:rPr lang="en-US" sz="1200" b="0" i="0" kern="1200" dirty="0">
                          <a:solidFill>
                            <a:schemeClr val="tx1"/>
                          </a:solidFill>
                          <a:effectLst/>
                          <a:latin typeface="+mn-lt"/>
                          <a:ea typeface="+mn-ea"/>
                          <a:cs typeface="+mn-cs"/>
                        </a:rPr>
                        <a:t>Trace for Target 1 SQL Server is actually path to the source server trace location.</a:t>
                      </a:r>
                    </a:p>
                    <a:p>
                      <a:pPr marL="565200" lvl="1" indent="0">
                        <a:buFont typeface="Arial" panose="020B0604020202020204" pitchFamily="34" charset="0"/>
                        <a:buNone/>
                      </a:pPr>
                      <a:endParaRPr lang="en-US" sz="1200" b="0" i="0" kern="1200" dirty="0">
                        <a:solidFill>
                          <a:schemeClr val="tx1"/>
                        </a:solidFill>
                        <a:effectLst/>
                        <a:latin typeface="+mn-lt"/>
                        <a:ea typeface="+mn-ea"/>
                        <a:cs typeface="+mn-cs"/>
                      </a:endParaRPr>
                    </a:p>
                    <a:p>
                      <a:pPr marL="565200" lvl="1" indent="-285750">
                        <a:buFont typeface="Arial" panose="020B0604020202020204" pitchFamily="34" charset="0"/>
                        <a:buChar char="•"/>
                      </a:pPr>
                      <a:r>
                        <a:rPr lang="en-US" sz="1200" b="0" i="0" kern="1200" dirty="0">
                          <a:solidFill>
                            <a:schemeClr val="tx1"/>
                          </a:solidFill>
                          <a:effectLst/>
                          <a:latin typeface="+mn-lt"/>
                          <a:ea typeface="+mn-ea"/>
                          <a:cs typeface="+mn-cs"/>
                        </a:rPr>
                        <a:t>BLOB URL for Target 2 SQL Server is BLOB URL used when you replayed the workload trace against your target Server (Azure SQL managed Instance).</a:t>
                      </a:r>
                    </a:p>
                    <a:p>
                      <a:pPr marL="565200" lvl="1" indent="-285750">
                        <a:buFont typeface="Arial" panose="020B0604020202020204" pitchFamily="34" charset="0"/>
                        <a:buChar char="•"/>
                      </a:pPr>
                      <a:endParaRPr lang="en-US" sz="1200" b="0" i="0" kern="1200" dirty="0">
                        <a:solidFill>
                          <a:schemeClr val="tx1"/>
                        </a:solidFill>
                        <a:effectLst/>
                        <a:latin typeface="+mn-lt"/>
                        <a:ea typeface="+mn-ea"/>
                        <a:cs typeface="+mn-cs"/>
                      </a:endParaRPr>
                    </a:p>
                    <a:p>
                      <a:pPr marL="565200" lvl="1" indent="-285750">
                        <a:buFont typeface="Arial" panose="020B0604020202020204" pitchFamily="34" charset="0"/>
                        <a:buChar char="•"/>
                      </a:pPr>
                      <a:r>
                        <a:rPr lang="en-US" sz="1200" b="0" i="0" kern="1200" dirty="0">
                          <a:solidFill>
                            <a:schemeClr val="tx1"/>
                          </a:solidFill>
                          <a:effectLst/>
                          <a:latin typeface="+mn-lt"/>
                          <a:ea typeface="+mn-ea"/>
                          <a:cs typeface="+mn-cs"/>
                        </a:rPr>
                        <a:t>Path to store Target 2 files on SQL Server Machine is location where DEA is going to copy files from the URL BLOB storage, so DEA can analyze those workload traces.   </a:t>
                      </a:r>
                    </a:p>
                    <a:p>
                      <a:pPr marL="108000"/>
                      <a:endParaRPr lang="en-NZ" sz="120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DEA 04</a:t>
            </a:r>
          </a:p>
        </p:txBody>
      </p:sp>
      <p:pic>
        <p:nvPicPr>
          <p:cNvPr id="2" name="Picture 1">
            <a:extLst>
              <a:ext uri="{FF2B5EF4-FFF2-40B4-BE49-F238E27FC236}">
                <a16:creationId xmlns:a16="http://schemas.microsoft.com/office/drawing/2014/main" id="{77198824-A794-4011-B1CE-DA4FDA925BD2}"/>
              </a:ext>
            </a:extLst>
          </p:cNvPr>
          <p:cNvPicPr>
            <a:picLocks noChangeAspect="1"/>
          </p:cNvPicPr>
          <p:nvPr/>
        </p:nvPicPr>
        <p:blipFill>
          <a:blip r:embed="rId3"/>
          <a:stretch>
            <a:fillRect/>
          </a:stretch>
        </p:blipFill>
        <p:spPr>
          <a:xfrm>
            <a:off x="249971" y="1973298"/>
            <a:ext cx="5419051" cy="2736000"/>
          </a:xfrm>
          <a:prstGeom prst="rect">
            <a:avLst/>
          </a:prstGeom>
        </p:spPr>
      </p:pic>
    </p:spTree>
    <p:extLst>
      <p:ext uri="{BB962C8B-B14F-4D97-AF65-F5344CB8AC3E}">
        <p14:creationId xmlns:p14="http://schemas.microsoft.com/office/powerpoint/2010/main" val="16332209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2829641861"/>
              </p:ext>
            </p:extLst>
          </p:nvPr>
        </p:nvGraphicFramePr>
        <p:xfrm>
          <a:off x="234589" y="932505"/>
          <a:ext cx="8674822" cy="3974473"/>
        </p:xfrm>
        <a:graphic>
          <a:graphicData uri="http://schemas.openxmlformats.org/drawingml/2006/table">
            <a:tbl>
              <a:tblPr firstRow="1" firstCol="1" bandRow="1">
                <a:tableStyleId>{2D5ABB26-0587-4C30-8999-92F81FD0307C}</a:tableStyleId>
              </a:tblPr>
              <a:tblGrid>
                <a:gridCol w="5849340">
                  <a:extLst>
                    <a:ext uri="{9D8B030D-6E8A-4147-A177-3AD203B41FA5}">
                      <a16:colId xmlns:a16="http://schemas.microsoft.com/office/drawing/2014/main" val="3582721311"/>
                    </a:ext>
                  </a:extLst>
                </a:gridCol>
                <a:gridCol w="2825482">
                  <a:extLst>
                    <a:ext uri="{9D8B030D-6E8A-4147-A177-3AD203B41FA5}">
                      <a16:colId xmlns:a16="http://schemas.microsoft.com/office/drawing/2014/main" val="2399348694"/>
                    </a:ext>
                  </a:extLst>
                </a:gridCol>
              </a:tblGrid>
              <a:tr h="3974473">
                <a:tc>
                  <a:txBody>
                    <a:bodyPr/>
                    <a:lstStyle/>
                    <a:p>
                      <a:pPr marL="108000"/>
                      <a:r>
                        <a:rPr lang="en-US" sz="1400" b="0" i="0" kern="1200" dirty="0">
                          <a:solidFill>
                            <a:schemeClr val="tx1"/>
                          </a:solidFill>
                          <a:effectLst/>
                          <a:latin typeface="+mn-lt"/>
                          <a:ea typeface="+mn-ea"/>
                          <a:cs typeface="+mn-cs"/>
                        </a:rPr>
                        <a:t>After providing all necessary information DEA will generate an analysis report using the replay traces and at the end will give you insights into your workload performance impact after migration. As well, DEA will create DB on your local SQL Instance (DEA VM).</a:t>
                      </a: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a:endParaRPr lang="en-NZ" sz="120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DEA 05</a:t>
            </a:r>
          </a:p>
        </p:txBody>
      </p:sp>
      <p:pic>
        <p:nvPicPr>
          <p:cNvPr id="3" name="Picture 2">
            <a:extLst>
              <a:ext uri="{FF2B5EF4-FFF2-40B4-BE49-F238E27FC236}">
                <a16:creationId xmlns:a16="http://schemas.microsoft.com/office/drawing/2014/main" id="{F50F2E7E-80D5-4BC5-AE79-7A02590FA55C}"/>
              </a:ext>
            </a:extLst>
          </p:cNvPr>
          <p:cNvPicPr>
            <a:picLocks noChangeAspect="1"/>
          </p:cNvPicPr>
          <p:nvPr/>
        </p:nvPicPr>
        <p:blipFill>
          <a:blip r:embed="rId3"/>
          <a:stretch>
            <a:fillRect/>
          </a:stretch>
        </p:blipFill>
        <p:spPr>
          <a:xfrm>
            <a:off x="6320633" y="1018978"/>
            <a:ext cx="1695230" cy="3888000"/>
          </a:xfrm>
          <a:prstGeom prst="rect">
            <a:avLst/>
          </a:prstGeom>
        </p:spPr>
      </p:pic>
    </p:spTree>
    <p:extLst>
      <p:ext uri="{BB962C8B-B14F-4D97-AF65-F5344CB8AC3E}">
        <p14:creationId xmlns:p14="http://schemas.microsoft.com/office/powerpoint/2010/main" val="166608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1A1E2D-9DF4-4F83-9D90-D879C6C833D3}"/>
              </a:ext>
            </a:extLst>
          </p:cNvPr>
          <p:cNvSpPr>
            <a:spLocks noGrp="1"/>
          </p:cNvSpPr>
          <p:nvPr>
            <p:ph type="body" sz="quarter" idx="21"/>
          </p:nvPr>
        </p:nvSpPr>
        <p:spPr>
          <a:xfrm>
            <a:off x="414504" y="3328736"/>
            <a:ext cx="8379452" cy="1646420"/>
          </a:xfrm>
        </p:spPr>
        <p:txBody>
          <a:bodyPr/>
          <a:lstStyle/>
          <a:p>
            <a:pPr fontAlgn="base"/>
            <a:r>
              <a:rPr lang="en-US" sz="1400" dirty="0"/>
              <a:t>We are covering all bases to ensure our community can continue reaching new and exciting heights. Plans are underway for the in-person event you all know and love along with a new venture, a new opportunity: a PASS Summit 2020 Virtual Event.  </a:t>
            </a:r>
            <a:br>
              <a:rPr lang="en-US" sz="1400" dirty="0"/>
            </a:br>
            <a:endParaRPr lang="en-US" sz="1400" dirty="0"/>
          </a:p>
          <a:p>
            <a:pPr fontAlgn="base"/>
            <a:r>
              <a:rPr lang="en-US" sz="1400" b="1" dirty="0">
                <a:solidFill>
                  <a:srgbClr val="C00000"/>
                </a:solidFill>
              </a:rPr>
              <a:t>Find out more at PASS.org/summit</a:t>
            </a:r>
          </a:p>
        </p:txBody>
      </p:sp>
      <p:pic>
        <p:nvPicPr>
          <p:cNvPr id="15" name="Picture 14" descr="A close up of a person&#10;&#10;Description automatically generated">
            <a:extLst>
              <a:ext uri="{FF2B5EF4-FFF2-40B4-BE49-F238E27FC236}">
                <a16:creationId xmlns:a16="http://schemas.microsoft.com/office/drawing/2014/main" id="{7C890C16-C4F2-48CC-B838-86E2C165C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6"/>
            <a:ext cx="9144000" cy="2867025"/>
          </a:xfrm>
          <a:prstGeom prst="rect">
            <a:avLst/>
          </a:prstGeom>
        </p:spPr>
      </p:pic>
    </p:spTree>
    <p:extLst>
      <p:ext uri="{BB962C8B-B14F-4D97-AF65-F5344CB8AC3E}">
        <p14:creationId xmlns:p14="http://schemas.microsoft.com/office/powerpoint/2010/main" val="2922796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331394" y="442122"/>
            <a:ext cx="8481212" cy="614029"/>
          </a:xfrm>
        </p:spPr>
        <p:txBody>
          <a:bodyPr/>
          <a:lstStyle/>
          <a:p>
            <a:pPr>
              <a:lnSpc>
                <a:spcPct val="100000"/>
              </a:lnSpc>
            </a:pPr>
            <a:r>
              <a:rPr lang="en-US" sz="1800" dirty="0"/>
              <a:t>DEA Analysis Report example with the insights into your workload performance impact.</a:t>
            </a:r>
            <a:endParaRPr lang="en-US" sz="1100" dirty="0"/>
          </a:p>
        </p:txBody>
      </p:sp>
      <p:pic>
        <p:nvPicPr>
          <p:cNvPr id="4" name="Picture 3">
            <a:extLst>
              <a:ext uri="{FF2B5EF4-FFF2-40B4-BE49-F238E27FC236}">
                <a16:creationId xmlns:a16="http://schemas.microsoft.com/office/drawing/2014/main" id="{072C7874-7868-42A4-98FD-B42E44C7CBA1}"/>
              </a:ext>
            </a:extLst>
          </p:cNvPr>
          <p:cNvPicPr>
            <a:picLocks noChangeAspect="1"/>
          </p:cNvPicPr>
          <p:nvPr/>
        </p:nvPicPr>
        <p:blipFill>
          <a:blip r:embed="rId3"/>
          <a:stretch>
            <a:fillRect/>
          </a:stretch>
        </p:blipFill>
        <p:spPr>
          <a:xfrm>
            <a:off x="474720" y="1209378"/>
            <a:ext cx="8194560" cy="3492000"/>
          </a:xfrm>
          <a:prstGeom prst="rect">
            <a:avLst/>
          </a:prstGeom>
        </p:spPr>
      </p:pic>
    </p:spTree>
    <p:extLst>
      <p:ext uri="{BB962C8B-B14F-4D97-AF65-F5344CB8AC3E}">
        <p14:creationId xmlns:p14="http://schemas.microsoft.com/office/powerpoint/2010/main" val="912097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331394" y="442122"/>
            <a:ext cx="8481212" cy="614029"/>
          </a:xfrm>
        </p:spPr>
        <p:txBody>
          <a:bodyPr/>
          <a:lstStyle/>
          <a:p>
            <a:pPr>
              <a:lnSpc>
                <a:spcPct val="100000"/>
              </a:lnSpc>
            </a:pPr>
            <a:r>
              <a:rPr lang="en-US" sz="1800" dirty="0"/>
              <a:t>DEA Analysis Report example – Error ID Count report</a:t>
            </a:r>
            <a:endParaRPr lang="en-US" sz="1100" dirty="0"/>
          </a:p>
        </p:txBody>
      </p:sp>
      <p:pic>
        <p:nvPicPr>
          <p:cNvPr id="5" name="Picture 4">
            <a:extLst>
              <a:ext uri="{FF2B5EF4-FFF2-40B4-BE49-F238E27FC236}">
                <a16:creationId xmlns:a16="http://schemas.microsoft.com/office/drawing/2014/main" id="{06325C36-D387-45C5-82E9-FD88DCD93157}"/>
              </a:ext>
            </a:extLst>
          </p:cNvPr>
          <p:cNvPicPr/>
          <p:nvPr/>
        </p:nvPicPr>
        <p:blipFill>
          <a:blip r:embed="rId3"/>
          <a:stretch>
            <a:fillRect/>
          </a:stretch>
        </p:blipFill>
        <p:spPr>
          <a:xfrm>
            <a:off x="1161245" y="938456"/>
            <a:ext cx="6645910" cy="2138045"/>
          </a:xfrm>
          <a:prstGeom prst="rect">
            <a:avLst/>
          </a:prstGeom>
        </p:spPr>
      </p:pic>
      <p:sp>
        <p:nvSpPr>
          <p:cNvPr id="3" name="Rectangle 2">
            <a:extLst>
              <a:ext uri="{FF2B5EF4-FFF2-40B4-BE49-F238E27FC236}">
                <a16:creationId xmlns:a16="http://schemas.microsoft.com/office/drawing/2014/main" id="{530E0F23-8C49-43CF-9B42-207A72B3B005}"/>
              </a:ext>
            </a:extLst>
          </p:cNvPr>
          <p:cNvSpPr/>
          <p:nvPr/>
        </p:nvSpPr>
        <p:spPr>
          <a:xfrm>
            <a:off x="331394" y="3272789"/>
            <a:ext cx="8305612" cy="1465209"/>
          </a:xfrm>
          <a:prstGeom prst="rect">
            <a:avLst/>
          </a:prstGeom>
        </p:spPr>
        <p:txBody>
          <a:bodyPr wrap="square">
            <a:spAutoFit/>
          </a:bodyPr>
          <a:lstStyle/>
          <a:p>
            <a:pPr>
              <a:lnSpc>
                <a:spcPct val="107000"/>
              </a:lnSpc>
            </a:pPr>
            <a:r>
              <a:rPr lang="en-NZ" sz="1400" dirty="0">
                <a:latin typeface="Calibri" panose="020F0502020204030204" pitchFamily="34" charset="0"/>
                <a:ea typeface="Calibri" panose="020F0502020204030204" pitchFamily="34" charset="0"/>
                <a:cs typeface="Times New Roman" panose="02020603050405020304" pitchFamily="18" charset="0"/>
              </a:rPr>
              <a:t>Those are expected errors, we have queries creating temp tables, those temp tables do not exist on the target instance at time of workload execution. </a:t>
            </a:r>
          </a:p>
          <a:p>
            <a:pPr>
              <a:lnSpc>
                <a:spcPct val="107000"/>
              </a:lnSpc>
            </a:pPr>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400" b="1" dirty="0">
                <a:latin typeface="Calibri" panose="020F0502020204030204" pitchFamily="34" charset="0"/>
                <a:ea typeface="Calibri" panose="020F0502020204030204" pitchFamily="34" charset="0"/>
                <a:cs typeface="Times New Roman" panose="02020603050405020304" pitchFamily="18" charset="0"/>
              </a:rPr>
              <a:t>Error ID 4022 </a:t>
            </a:r>
            <a:r>
              <a:rPr lang="en-US" sz="1400" dirty="0">
                <a:latin typeface="Calibri" panose="020F0502020204030204" pitchFamily="34" charset="0"/>
                <a:ea typeface="Calibri" panose="020F0502020204030204" pitchFamily="34" charset="0"/>
                <a:cs typeface="Times New Roman" panose="02020603050405020304" pitchFamily="18" charset="0"/>
              </a:rPr>
              <a:t>- Bulk load was expected but not sent. The batch will be terminated.</a:t>
            </a:r>
          </a:p>
          <a:p>
            <a:pPr>
              <a:lnSpc>
                <a:spcPct val="107000"/>
              </a:lnSpc>
            </a:pPr>
            <a:r>
              <a:rPr lang="en-US" sz="1400" b="1" dirty="0">
                <a:latin typeface="Calibri" panose="020F0502020204030204" pitchFamily="34" charset="0"/>
                <a:ea typeface="Calibri" panose="020F0502020204030204" pitchFamily="34" charset="0"/>
                <a:cs typeface="Times New Roman" panose="02020603050405020304" pitchFamily="18" charset="0"/>
              </a:rPr>
              <a:t>Error ID 208 </a:t>
            </a:r>
            <a:r>
              <a:rPr lang="en-US" sz="1400" dirty="0">
                <a:latin typeface="Calibri" panose="020F0502020204030204" pitchFamily="34" charset="0"/>
                <a:ea typeface="Calibri" panose="020F0502020204030204" pitchFamily="34" charset="0"/>
                <a:cs typeface="Times New Roman" panose="02020603050405020304" pitchFamily="18" charset="0"/>
              </a:rPr>
              <a:t>- Invalid object name.</a:t>
            </a:r>
          </a:p>
          <a:p>
            <a:pPr>
              <a:lnSpc>
                <a:spcPct val="107000"/>
              </a:lnSpc>
            </a:pPr>
            <a:r>
              <a:rPr lang="en-US" sz="1400" b="1" dirty="0">
                <a:latin typeface="Calibri" panose="020F0502020204030204" pitchFamily="34" charset="0"/>
                <a:ea typeface="Calibri" panose="020F0502020204030204" pitchFamily="34" charset="0"/>
                <a:cs typeface="Times New Roman" panose="02020603050405020304" pitchFamily="18" charset="0"/>
              </a:rPr>
              <a:t>Error ID 207 </a:t>
            </a:r>
            <a:r>
              <a:rPr lang="en-US" sz="1400" dirty="0">
                <a:latin typeface="Calibri" panose="020F0502020204030204" pitchFamily="34" charset="0"/>
                <a:ea typeface="Calibri" panose="020F0502020204030204" pitchFamily="34" charset="0"/>
                <a:cs typeface="Times New Roman" panose="02020603050405020304" pitchFamily="18" charset="0"/>
              </a:rPr>
              <a:t>- Invalid column name. </a:t>
            </a:r>
            <a:endParaRPr lang="en-NZ"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007827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331393" y="442123"/>
            <a:ext cx="8481212" cy="614029"/>
          </a:xfrm>
        </p:spPr>
        <p:txBody>
          <a:bodyPr/>
          <a:lstStyle/>
          <a:p>
            <a:pPr>
              <a:lnSpc>
                <a:spcPct val="100000"/>
              </a:lnSpc>
            </a:pPr>
            <a:r>
              <a:rPr lang="en-US" sz="1800" dirty="0"/>
              <a:t>You can select improved queries by execution count from query distribution list to see more detailed information about specific queries.</a:t>
            </a:r>
            <a:endParaRPr lang="en-US" sz="1100" dirty="0"/>
          </a:p>
        </p:txBody>
      </p:sp>
      <p:pic>
        <p:nvPicPr>
          <p:cNvPr id="5" name="Picture 4">
            <a:extLst>
              <a:ext uri="{FF2B5EF4-FFF2-40B4-BE49-F238E27FC236}">
                <a16:creationId xmlns:a16="http://schemas.microsoft.com/office/drawing/2014/main" id="{9962B1F4-1437-4A94-BC9D-7BA547EA30A7}"/>
              </a:ext>
            </a:extLst>
          </p:cNvPr>
          <p:cNvPicPr>
            <a:picLocks noChangeAspect="1"/>
          </p:cNvPicPr>
          <p:nvPr/>
        </p:nvPicPr>
        <p:blipFill>
          <a:blip r:embed="rId3"/>
          <a:stretch>
            <a:fillRect/>
          </a:stretch>
        </p:blipFill>
        <p:spPr>
          <a:xfrm>
            <a:off x="165527" y="1344930"/>
            <a:ext cx="8812945" cy="1980000"/>
          </a:xfrm>
          <a:prstGeom prst="rect">
            <a:avLst/>
          </a:prstGeom>
        </p:spPr>
      </p:pic>
    </p:spTree>
    <p:extLst>
      <p:ext uri="{BB962C8B-B14F-4D97-AF65-F5344CB8AC3E}">
        <p14:creationId xmlns:p14="http://schemas.microsoft.com/office/powerpoint/2010/main" val="32348542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331393" y="442123"/>
            <a:ext cx="8481212" cy="614029"/>
          </a:xfrm>
        </p:spPr>
        <p:txBody>
          <a:bodyPr/>
          <a:lstStyle/>
          <a:p>
            <a:r>
              <a:rPr lang="en-US" sz="1800" dirty="0"/>
              <a:t>You can select specific query for more detailed information</a:t>
            </a:r>
            <a:endParaRPr lang="en-US" sz="1100" dirty="0"/>
          </a:p>
        </p:txBody>
      </p:sp>
      <p:pic>
        <p:nvPicPr>
          <p:cNvPr id="3" name="Picture 2">
            <a:extLst>
              <a:ext uri="{FF2B5EF4-FFF2-40B4-BE49-F238E27FC236}">
                <a16:creationId xmlns:a16="http://schemas.microsoft.com/office/drawing/2014/main" id="{A39F4E49-128D-42BB-BEE1-8306F2C12BA2}"/>
              </a:ext>
            </a:extLst>
          </p:cNvPr>
          <p:cNvPicPr>
            <a:picLocks noChangeAspect="1"/>
          </p:cNvPicPr>
          <p:nvPr/>
        </p:nvPicPr>
        <p:blipFill>
          <a:blip r:embed="rId3"/>
          <a:stretch>
            <a:fillRect/>
          </a:stretch>
        </p:blipFill>
        <p:spPr>
          <a:xfrm>
            <a:off x="552267" y="1168482"/>
            <a:ext cx="8339537" cy="3600000"/>
          </a:xfrm>
          <a:prstGeom prst="rect">
            <a:avLst/>
          </a:prstGeom>
        </p:spPr>
      </p:pic>
    </p:spTree>
    <p:extLst>
      <p:ext uri="{BB962C8B-B14F-4D97-AF65-F5344CB8AC3E}">
        <p14:creationId xmlns:p14="http://schemas.microsoft.com/office/powerpoint/2010/main" val="7665716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302AD-01D4-4D47-8F5A-4EB0412E0E49}"/>
              </a:ext>
            </a:extLst>
          </p:cNvPr>
          <p:cNvSpPr>
            <a:spLocks noGrp="1"/>
          </p:cNvSpPr>
          <p:nvPr>
            <p:ph type="body" sz="quarter" idx="11"/>
          </p:nvPr>
        </p:nvSpPr>
        <p:spPr>
          <a:xfrm>
            <a:off x="439738" y="3035300"/>
            <a:ext cx="6841086" cy="1520825"/>
          </a:xfrm>
        </p:spPr>
        <p:txBody>
          <a:bodyPr/>
          <a:lstStyle/>
          <a:p>
            <a:r>
              <a:rPr lang="en-US" sz="3200" dirty="0"/>
              <a:t>Database Migration Services (DMS)</a:t>
            </a:r>
            <a:endParaRPr lang="en-US" sz="2800" dirty="0"/>
          </a:p>
        </p:txBody>
      </p:sp>
    </p:spTree>
    <p:extLst>
      <p:ext uri="{BB962C8B-B14F-4D97-AF65-F5344CB8AC3E}">
        <p14:creationId xmlns:p14="http://schemas.microsoft.com/office/powerpoint/2010/main" val="2682970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2800" dirty="0"/>
              <a:t>Database Migration Services (DMS)</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31394" y="1508856"/>
            <a:ext cx="8481212" cy="3059548"/>
          </a:xfrm>
        </p:spPr>
        <p:txBody>
          <a:bodyPr/>
          <a:lstStyle/>
          <a:p>
            <a:r>
              <a:rPr lang="en-US" sz="1600" dirty="0"/>
              <a:t>Azure Database Migration Service is a fully managed service designed to enable seamless migrations from multiple database sources to Azure data platforms with minimal downtime (online migrations). </a:t>
            </a:r>
          </a:p>
          <a:p>
            <a:endParaRPr lang="en-US" sz="1600" dirty="0"/>
          </a:p>
          <a:p>
            <a:r>
              <a:rPr lang="en-US" sz="1600" dirty="0"/>
              <a:t>Azure Database Migration Service integrates some of the functionality of our existing tools and services. The service uses the Data Migration Assistant to generate assessment reports that provide recommendations to guide you through the changes required before performing a migration. </a:t>
            </a:r>
          </a:p>
          <a:p>
            <a:endParaRPr lang="en-US" sz="1600" dirty="0"/>
          </a:p>
          <a:p>
            <a:endParaRPr lang="en-US" sz="1800" dirty="0"/>
          </a:p>
        </p:txBody>
      </p:sp>
    </p:spTree>
    <p:extLst>
      <p:ext uri="{BB962C8B-B14F-4D97-AF65-F5344CB8AC3E}">
        <p14:creationId xmlns:p14="http://schemas.microsoft.com/office/powerpoint/2010/main" val="29192489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302AD-01D4-4D47-8F5A-4EB0412E0E49}"/>
              </a:ext>
            </a:extLst>
          </p:cNvPr>
          <p:cNvSpPr>
            <a:spLocks noGrp="1"/>
          </p:cNvSpPr>
          <p:nvPr>
            <p:ph type="body" sz="quarter" idx="11"/>
          </p:nvPr>
        </p:nvSpPr>
        <p:spPr>
          <a:xfrm>
            <a:off x="439738" y="3035300"/>
            <a:ext cx="6841086" cy="1520825"/>
          </a:xfrm>
        </p:spPr>
        <p:txBody>
          <a:bodyPr/>
          <a:lstStyle/>
          <a:p>
            <a:r>
              <a:rPr lang="en-US" sz="3200" dirty="0"/>
              <a:t>Database Migration Services (DMS)</a:t>
            </a:r>
          </a:p>
          <a:p>
            <a:r>
              <a:rPr lang="en-US" sz="3200" dirty="0"/>
              <a:t>Step by step</a:t>
            </a:r>
            <a:endParaRPr lang="en-US" sz="2800" dirty="0"/>
          </a:p>
        </p:txBody>
      </p:sp>
    </p:spTree>
    <p:extLst>
      <p:ext uri="{BB962C8B-B14F-4D97-AF65-F5344CB8AC3E}">
        <p14:creationId xmlns:p14="http://schemas.microsoft.com/office/powerpoint/2010/main" val="9796064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2800" dirty="0"/>
              <a:t>Database Migration Services (DMS)</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31394" y="1508856"/>
            <a:ext cx="8481212" cy="3059548"/>
          </a:xfrm>
        </p:spPr>
        <p:txBody>
          <a:bodyPr/>
          <a:lstStyle/>
          <a:p>
            <a:r>
              <a:rPr lang="en-NZ" sz="1600" dirty="0"/>
              <a:t>For this example we are going to use following:</a:t>
            </a:r>
          </a:p>
          <a:p>
            <a:endParaRPr lang="en-NZ" sz="1600" dirty="0"/>
          </a:p>
          <a:p>
            <a:r>
              <a:rPr lang="en-NZ" sz="1600" b="1" dirty="0"/>
              <a:t>Azure Database Migration Service (DMS)</a:t>
            </a:r>
            <a:r>
              <a:rPr lang="en-NZ" sz="1600" dirty="0"/>
              <a:t>, Premium tier (4 </a:t>
            </a:r>
            <a:r>
              <a:rPr lang="en-NZ" sz="1600" dirty="0" err="1"/>
              <a:t>vCores</a:t>
            </a:r>
            <a:r>
              <a:rPr lang="en-NZ" sz="1600" dirty="0"/>
              <a:t>)</a:t>
            </a:r>
          </a:p>
          <a:p>
            <a:endParaRPr lang="en-NZ" sz="1600" dirty="0"/>
          </a:p>
          <a:p>
            <a:r>
              <a:rPr lang="en-NZ" sz="1600" b="1" dirty="0"/>
              <a:t>DMS Project:</a:t>
            </a:r>
            <a:r>
              <a:rPr lang="en-NZ" sz="1600" dirty="0"/>
              <a:t> Online Data Migration</a:t>
            </a:r>
          </a:p>
          <a:p>
            <a:endParaRPr lang="en-NZ" sz="1600" dirty="0"/>
          </a:p>
          <a:p>
            <a:r>
              <a:rPr lang="en-NZ" sz="1600" b="1" dirty="0"/>
              <a:t>Source:</a:t>
            </a:r>
            <a:r>
              <a:rPr lang="en-NZ" sz="1600" dirty="0"/>
              <a:t> SQL Server 2017, 8CPU, 64GB Memory</a:t>
            </a:r>
          </a:p>
          <a:p>
            <a:endParaRPr lang="en-NZ" sz="1600" dirty="0"/>
          </a:p>
          <a:p>
            <a:r>
              <a:rPr lang="en-NZ" sz="1600" b="1" dirty="0"/>
              <a:t>Target:</a:t>
            </a:r>
            <a:r>
              <a:rPr lang="en-NZ" sz="1600" dirty="0"/>
              <a:t> Azure SQL Managed Instance, 16 </a:t>
            </a:r>
            <a:r>
              <a:rPr lang="en-NZ" sz="1600" dirty="0" err="1"/>
              <a:t>vCores</a:t>
            </a:r>
            <a:r>
              <a:rPr lang="en-NZ" sz="1600" dirty="0"/>
              <a:t>, 80GB Memory</a:t>
            </a:r>
          </a:p>
          <a:p>
            <a:endParaRPr lang="en-US" sz="1600" dirty="0"/>
          </a:p>
          <a:p>
            <a:endParaRPr lang="en-US" sz="1800" dirty="0"/>
          </a:p>
        </p:txBody>
      </p:sp>
    </p:spTree>
    <p:extLst>
      <p:ext uri="{BB962C8B-B14F-4D97-AF65-F5344CB8AC3E}">
        <p14:creationId xmlns:p14="http://schemas.microsoft.com/office/powerpoint/2010/main" val="36531230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3351341336"/>
              </p:ext>
            </p:extLst>
          </p:nvPr>
        </p:nvGraphicFramePr>
        <p:xfrm>
          <a:off x="234589" y="932505"/>
          <a:ext cx="8674822" cy="3974473"/>
        </p:xfrm>
        <a:graphic>
          <a:graphicData uri="http://schemas.openxmlformats.org/drawingml/2006/table">
            <a:tbl>
              <a:tblPr firstRow="1" firstCol="1" bandRow="1">
                <a:tableStyleId>{2D5ABB26-0587-4C30-8999-92F81FD0307C}</a:tableStyleId>
              </a:tblPr>
              <a:tblGrid>
                <a:gridCol w="5179383">
                  <a:extLst>
                    <a:ext uri="{9D8B030D-6E8A-4147-A177-3AD203B41FA5}">
                      <a16:colId xmlns:a16="http://schemas.microsoft.com/office/drawing/2014/main" val="3582721311"/>
                    </a:ext>
                  </a:extLst>
                </a:gridCol>
                <a:gridCol w="3495439">
                  <a:extLst>
                    <a:ext uri="{9D8B030D-6E8A-4147-A177-3AD203B41FA5}">
                      <a16:colId xmlns:a16="http://schemas.microsoft.com/office/drawing/2014/main" val="2399348694"/>
                    </a:ext>
                  </a:extLst>
                </a:gridCol>
              </a:tblGrid>
              <a:tr h="3974473">
                <a:tc>
                  <a:txBody>
                    <a:bodyPr/>
                    <a:lstStyle/>
                    <a:p>
                      <a:pPr marL="108000"/>
                      <a:r>
                        <a:rPr lang="en-US" sz="1200" b="0" dirty="0">
                          <a:solidFill>
                            <a:schemeClr val="tx1"/>
                          </a:solidFill>
                        </a:rPr>
                        <a:t>First step we will be to deploy Database Migration Service.</a:t>
                      </a:r>
                    </a:p>
                    <a:p>
                      <a:pPr marL="108000"/>
                      <a:r>
                        <a:rPr lang="en-US" sz="1200" b="0" dirty="0">
                          <a:solidFill>
                            <a:schemeClr val="tx1"/>
                          </a:solidFill>
                        </a:rPr>
                        <a:t>Specify a name for the database migration service, and choose/create your resource group. </a:t>
                      </a:r>
                      <a:endParaRPr lang="en-NZ" sz="1200" b="0" dirty="0">
                        <a:solidFill>
                          <a:schemeClr val="tx1"/>
                        </a:solidFill>
                      </a:endParaRP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a:r>
                        <a:rPr lang="en-US" sz="1200" b="0" i="0" kern="1200" dirty="0">
                          <a:solidFill>
                            <a:schemeClr val="tx1"/>
                          </a:solidFill>
                          <a:effectLst/>
                          <a:latin typeface="+mn-lt"/>
                          <a:ea typeface="+mn-ea"/>
                          <a:cs typeface="+mn-cs"/>
                        </a:rPr>
                        <a:t>Configure your pricing tier. For this “Online type” of migration example I will use “Premium” pricing tier.</a:t>
                      </a:r>
                      <a:endParaRPr lang="en-NZ" sz="1200" dirty="0">
                        <a:solidFill>
                          <a:schemeClr val="tx1"/>
                        </a:solidFill>
                      </a:endParaRPr>
                    </a:p>
                    <a:p>
                      <a:pPr marL="108000"/>
                      <a:endParaRPr lang="en-NZ" sz="120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DMS 01</a:t>
            </a:r>
          </a:p>
        </p:txBody>
      </p:sp>
      <p:pic>
        <p:nvPicPr>
          <p:cNvPr id="5" name="Picture 4">
            <a:extLst>
              <a:ext uri="{FF2B5EF4-FFF2-40B4-BE49-F238E27FC236}">
                <a16:creationId xmlns:a16="http://schemas.microsoft.com/office/drawing/2014/main" id="{510F1F6E-D342-4E5B-8920-6FF720E1C3BF}"/>
              </a:ext>
            </a:extLst>
          </p:cNvPr>
          <p:cNvPicPr>
            <a:picLocks noChangeAspect="1"/>
          </p:cNvPicPr>
          <p:nvPr/>
        </p:nvPicPr>
        <p:blipFill>
          <a:blip r:embed="rId3"/>
          <a:stretch>
            <a:fillRect/>
          </a:stretch>
        </p:blipFill>
        <p:spPr>
          <a:xfrm>
            <a:off x="249971" y="1609056"/>
            <a:ext cx="5058347" cy="3492000"/>
          </a:xfrm>
          <a:prstGeom prst="rect">
            <a:avLst/>
          </a:prstGeom>
        </p:spPr>
      </p:pic>
      <p:pic>
        <p:nvPicPr>
          <p:cNvPr id="3" name="Picture 2">
            <a:extLst>
              <a:ext uri="{FF2B5EF4-FFF2-40B4-BE49-F238E27FC236}">
                <a16:creationId xmlns:a16="http://schemas.microsoft.com/office/drawing/2014/main" id="{C72F3BC2-5FB7-4A14-A416-950921F2C0D2}"/>
              </a:ext>
            </a:extLst>
          </p:cNvPr>
          <p:cNvPicPr>
            <a:picLocks noChangeAspect="1"/>
          </p:cNvPicPr>
          <p:nvPr/>
        </p:nvPicPr>
        <p:blipFill>
          <a:blip r:embed="rId4"/>
          <a:stretch>
            <a:fillRect/>
          </a:stretch>
        </p:blipFill>
        <p:spPr>
          <a:xfrm>
            <a:off x="5541530" y="1609056"/>
            <a:ext cx="3383263" cy="3096000"/>
          </a:xfrm>
          <a:prstGeom prst="rect">
            <a:avLst/>
          </a:prstGeom>
        </p:spPr>
      </p:pic>
    </p:spTree>
    <p:extLst>
      <p:ext uri="{BB962C8B-B14F-4D97-AF65-F5344CB8AC3E}">
        <p14:creationId xmlns:p14="http://schemas.microsoft.com/office/powerpoint/2010/main" val="13094274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853034424"/>
              </p:ext>
            </p:extLst>
          </p:nvPr>
        </p:nvGraphicFramePr>
        <p:xfrm>
          <a:off x="234589" y="932505"/>
          <a:ext cx="8674822" cy="3974473"/>
        </p:xfrm>
        <a:graphic>
          <a:graphicData uri="http://schemas.openxmlformats.org/drawingml/2006/table">
            <a:tbl>
              <a:tblPr firstRow="1" firstCol="1" bandRow="1">
                <a:tableStyleId>{2D5ABB26-0587-4C30-8999-92F81FD0307C}</a:tableStyleId>
              </a:tblPr>
              <a:tblGrid>
                <a:gridCol w="3531653">
                  <a:extLst>
                    <a:ext uri="{9D8B030D-6E8A-4147-A177-3AD203B41FA5}">
                      <a16:colId xmlns:a16="http://schemas.microsoft.com/office/drawing/2014/main" val="3582721311"/>
                    </a:ext>
                  </a:extLst>
                </a:gridCol>
                <a:gridCol w="5143169">
                  <a:extLst>
                    <a:ext uri="{9D8B030D-6E8A-4147-A177-3AD203B41FA5}">
                      <a16:colId xmlns:a16="http://schemas.microsoft.com/office/drawing/2014/main" val="2399348694"/>
                    </a:ext>
                  </a:extLst>
                </a:gridCol>
              </a:tblGrid>
              <a:tr h="3974473">
                <a:tc>
                  <a:txBody>
                    <a:bodyPr/>
                    <a:lstStyle/>
                    <a:p>
                      <a:pPr marL="108000"/>
                      <a:r>
                        <a:rPr lang="en-US" sz="1200" b="0" i="0" kern="1200" dirty="0">
                          <a:solidFill>
                            <a:schemeClr val="tx1"/>
                          </a:solidFill>
                          <a:effectLst/>
                          <a:latin typeface="+mn-lt"/>
                          <a:ea typeface="+mn-ea"/>
                          <a:cs typeface="+mn-cs"/>
                        </a:rPr>
                        <a:t>Select/create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For this example I will the use the same </a:t>
                      </a:r>
                      <a:r>
                        <a:rPr lang="en-US" sz="1200" b="0" i="0" kern="1200" dirty="0" err="1">
                          <a:solidFill>
                            <a:schemeClr val="tx1"/>
                          </a:solidFill>
                          <a:effectLst/>
                          <a:latin typeface="+mn-lt"/>
                          <a:ea typeface="+mn-ea"/>
                          <a:cs typeface="+mn-cs"/>
                        </a:rPr>
                        <a:t>VNet</a:t>
                      </a:r>
                      <a:r>
                        <a:rPr lang="en-US" sz="1200" b="0" i="0" kern="1200" dirty="0">
                          <a:solidFill>
                            <a:schemeClr val="tx1"/>
                          </a:solidFill>
                          <a:effectLst/>
                          <a:latin typeface="+mn-lt"/>
                          <a:ea typeface="+mn-ea"/>
                          <a:cs typeface="+mn-cs"/>
                        </a:rPr>
                        <a:t> we used for our SQL Managed Instance (Target Server). </a:t>
                      </a:r>
                    </a:p>
                    <a:p>
                      <a:pPr marL="108000"/>
                      <a:r>
                        <a:rPr lang="en-NZ" sz="1200" b="0" i="0" kern="1200" dirty="0">
                          <a:solidFill>
                            <a:schemeClr val="tx1"/>
                          </a:solidFill>
                          <a:effectLst/>
                          <a:latin typeface="+mn-lt"/>
                          <a:ea typeface="+mn-ea"/>
                          <a:cs typeface="+mn-cs"/>
                        </a:rPr>
                        <a:t>Review and create Migration Service.</a:t>
                      </a:r>
                      <a:endParaRPr lang="en-US" sz="1200" b="0" i="0" kern="1200" dirty="0">
                        <a:solidFill>
                          <a:schemeClr val="tx1"/>
                        </a:solidFill>
                        <a:effectLst/>
                        <a:latin typeface="+mn-lt"/>
                        <a:ea typeface="+mn-ea"/>
                        <a:cs typeface="+mn-cs"/>
                      </a:endParaRP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a:r>
                        <a:rPr lang="en-US" sz="1200" b="0" i="0" kern="1200" dirty="0">
                          <a:solidFill>
                            <a:schemeClr val="tx1"/>
                          </a:solidFill>
                          <a:effectLst/>
                          <a:latin typeface="+mn-lt"/>
                          <a:ea typeface="+mn-ea"/>
                          <a:cs typeface="+mn-cs"/>
                        </a:rPr>
                        <a:t>Once our service is deployed and online we can create our migration project.</a:t>
                      </a:r>
                      <a:endParaRPr lang="en-NZ" sz="1200" dirty="0">
                        <a:solidFill>
                          <a:schemeClr val="tx1"/>
                        </a:solidFill>
                      </a:endParaRPr>
                    </a:p>
                    <a:p>
                      <a:pPr marL="108000"/>
                      <a:endParaRPr lang="en-NZ" sz="120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DMS 02</a:t>
            </a:r>
          </a:p>
        </p:txBody>
      </p:sp>
      <p:pic>
        <p:nvPicPr>
          <p:cNvPr id="6" name="Picture 5">
            <a:extLst>
              <a:ext uri="{FF2B5EF4-FFF2-40B4-BE49-F238E27FC236}">
                <a16:creationId xmlns:a16="http://schemas.microsoft.com/office/drawing/2014/main" id="{4EAADD9C-AB85-408E-95E7-2368EE3F29ED}"/>
              </a:ext>
            </a:extLst>
          </p:cNvPr>
          <p:cNvPicPr>
            <a:picLocks noChangeAspect="1"/>
          </p:cNvPicPr>
          <p:nvPr/>
        </p:nvPicPr>
        <p:blipFill>
          <a:blip r:embed="rId3"/>
          <a:stretch>
            <a:fillRect/>
          </a:stretch>
        </p:blipFill>
        <p:spPr>
          <a:xfrm>
            <a:off x="219207" y="1798461"/>
            <a:ext cx="3329091" cy="3276000"/>
          </a:xfrm>
          <a:prstGeom prst="rect">
            <a:avLst/>
          </a:prstGeom>
        </p:spPr>
      </p:pic>
      <p:pic>
        <p:nvPicPr>
          <p:cNvPr id="2" name="Picture 1">
            <a:extLst>
              <a:ext uri="{FF2B5EF4-FFF2-40B4-BE49-F238E27FC236}">
                <a16:creationId xmlns:a16="http://schemas.microsoft.com/office/drawing/2014/main" id="{E67E6368-2978-4EAB-AB17-BFB5F7413484}"/>
              </a:ext>
            </a:extLst>
          </p:cNvPr>
          <p:cNvPicPr>
            <a:picLocks noChangeAspect="1"/>
          </p:cNvPicPr>
          <p:nvPr/>
        </p:nvPicPr>
        <p:blipFill>
          <a:blip r:embed="rId4"/>
          <a:stretch>
            <a:fillRect/>
          </a:stretch>
        </p:blipFill>
        <p:spPr>
          <a:xfrm>
            <a:off x="3875593" y="1798461"/>
            <a:ext cx="5174401" cy="1764000"/>
          </a:xfrm>
          <a:prstGeom prst="rect">
            <a:avLst/>
          </a:prstGeom>
        </p:spPr>
      </p:pic>
    </p:spTree>
    <p:extLst>
      <p:ext uri="{BB962C8B-B14F-4D97-AF65-F5344CB8AC3E}">
        <p14:creationId xmlns:p14="http://schemas.microsoft.com/office/powerpoint/2010/main" val="800177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4C4037-60C8-4EF1-9028-88C738B52A52}"/>
              </a:ext>
            </a:extLst>
          </p:cNvPr>
          <p:cNvSpPr/>
          <p:nvPr/>
        </p:nvSpPr>
        <p:spPr>
          <a:xfrm>
            <a:off x="3683000" y="0"/>
            <a:ext cx="5461000" cy="514349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05789A90-8FE5-A846-B018-A96E691FC689}"/>
              </a:ext>
            </a:extLst>
          </p:cNvPr>
          <p:cNvSpPr>
            <a:spLocks noGrp="1"/>
          </p:cNvSpPr>
          <p:nvPr>
            <p:ph type="body" sz="quarter" idx="11"/>
          </p:nvPr>
        </p:nvSpPr>
        <p:spPr>
          <a:xfrm>
            <a:off x="440271" y="1561012"/>
            <a:ext cx="3327277" cy="2995678"/>
          </a:xfrm>
        </p:spPr>
        <p:txBody>
          <a:bodyPr/>
          <a:lstStyle/>
          <a:p>
            <a:r>
              <a:rPr lang="en-US" sz="4400" dirty="0"/>
              <a:t>Thank you to our Event  Sponsors</a:t>
            </a:r>
          </a:p>
        </p:txBody>
      </p:sp>
      <p:pic>
        <p:nvPicPr>
          <p:cNvPr id="3" name="Picture 2" descr="https://eastus1-mediap.svc.ms/transform/thumbnail?provider=spo&amp;inputFormat=png&amp;cs=fFNQTw&amp;docid=https%3A%2F%2Fsqlpass365-my.sharepoint.com%3A443%2F_api%2Fv2.0%2Fdrives%2Fb!foE7roR9Jkahp1eDpbuCNzsI0q0yYmNIvCrkt06UyE68uZlao4rJQZ3tymFRSPDq%2Fitems%2F01FYQCTPJPSMVC3OMFCJH2NL2K6MN5DC4W%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440&amp;height=71&amp;action=Access">
            <a:extLst>
              <a:ext uri="{FF2B5EF4-FFF2-40B4-BE49-F238E27FC236}">
                <a16:creationId xmlns:a16="http://schemas.microsoft.com/office/drawing/2014/main" id="{1791629B-37C7-4B07-ABBE-6FD960080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600" y="372571"/>
            <a:ext cx="3470553" cy="56002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CD31613-1C2D-4286-B2C9-72039F4118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3149" y="4243857"/>
            <a:ext cx="1809877" cy="287661"/>
          </a:xfrm>
          <a:prstGeom prst="rect">
            <a:avLst/>
          </a:prstGeom>
        </p:spPr>
      </p:pic>
      <p:pic>
        <p:nvPicPr>
          <p:cNvPr id="5" name="Picture 4" descr="A picture containing plate, drawing, clock, cup&#10;&#10;Description automatically generated">
            <a:extLst>
              <a:ext uri="{FF2B5EF4-FFF2-40B4-BE49-F238E27FC236}">
                <a16:creationId xmlns:a16="http://schemas.microsoft.com/office/drawing/2014/main" id="{0DA9E6AA-343C-4E0D-B64A-AD7F7872BF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87843" y="433511"/>
            <a:ext cx="1034627" cy="618796"/>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CEC02A8B-8E97-4B71-92C4-5319E29075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97810" y="1650277"/>
            <a:ext cx="1792902" cy="618796"/>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E1184C96-182E-45C5-BCE4-C694F1242BA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73576" y="2874217"/>
            <a:ext cx="2145407" cy="882645"/>
          </a:xfrm>
          <a:prstGeom prst="rect">
            <a:avLst/>
          </a:prstGeom>
        </p:spPr>
      </p:pic>
      <p:pic>
        <p:nvPicPr>
          <p:cNvPr id="15" name="Picture 14" descr="A close up of a sign&#10;&#10;Description automatically generated">
            <a:extLst>
              <a:ext uri="{FF2B5EF4-FFF2-40B4-BE49-F238E27FC236}">
                <a16:creationId xmlns:a16="http://schemas.microsoft.com/office/drawing/2014/main" id="{01924552-2DFA-4022-9E09-7CDE6C57B2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4261" y="2874428"/>
            <a:ext cx="2000000" cy="742857"/>
          </a:xfrm>
          <a:prstGeom prst="rect">
            <a:avLst/>
          </a:prstGeom>
        </p:spPr>
      </p:pic>
      <p:pic>
        <p:nvPicPr>
          <p:cNvPr id="14" name="Picture 13" descr="A picture containing drawing, clock&#10;&#10;Description automatically generated">
            <a:extLst>
              <a:ext uri="{FF2B5EF4-FFF2-40B4-BE49-F238E27FC236}">
                <a16:creationId xmlns:a16="http://schemas.microsoft.com/office/drawing/2014/main" id="{5F9F82BE-B66E-482B-B53C-2F9FCA8138A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56816" y="1305163"/>
            <a:ext cx="1378928" cy="1378928"/>
          </a:xfrm>
          <a:prstGeom prst="rect">
            <a:avLst/>
          </a:prstGeom>
        </p:spPr>
      </p:pic>
    </p:spTree>
    <p:extLst>
      <p:ext uri="{BB962C8B-B14F-4D97-AF65-F5344CB8AC3E}">
        <p14:creationId xmlns:p14="http://schemas.microsoft.com/office/powerpoint/2010/main" val="3616875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1690734969"/>
              </p:ext>
            </p:extLst>
          </p:nvPr>
        </p:nvGraphicFramePr>
        <p:xfrm>
          <a:off x="234589" y="932505"/>
          <a:ext cx="8674822" cy="3974473"/>
        </p:xfrm>
        <a:graphic>
          <a:graphicData uri="http://schemas.openxmlformats.org/drawingml/2006/table">
            <a:tbl>
              <a:tblPr firstRow="1" firstCol="1" bandRow="1">
                <a:tableStyleId>{2D5ABB26-0587-4C30-8999-92F81FD0307C}</a:tableStyleId>
              </a:tblPr>
              <a:tblGrid>
                <a:gridCol w="2925070">
                  <a:extLst>
                    <a:ext uri="{9D8B030D-6E8A-4147-A177-3AD203B41FA5}">
                      <a16:colId xmlns:a16="http://schemas.microsoft.com/office/drawing/2014/main" val="3582721311"/>
                    </a:ext>
                  </a:extLst>
                </a:gridCol>
                <a:gridCol w="5749752">
                  <a:extLst>
                    <a:ext uri="{9D8B030D-6E8A-4147-A177-3AD203B41FA5}">
                      <a16:colId xmlns:a16="http://schemas.microsoft.com/office/drawing/2014/main" val="2399348694"/>
                    </a:ext>
                  </a:extLst>
                </a:gridCol>
              </a:tblGrid>
              <a:tr h="3974473">
                <a:tc>
                  <a:txBody>
                    <a:bodyPr/>
                    <a:lstStyle/>
                    <a:p>
                      <a:pPr marL="108000"/>
                      <a:r>
                        <a:rPr lang="en-US" sz="1200" b="0" i="0" kern="1200" dirty="0">
                          <a:solidFill>
                            <a:schemeClr val="tx1"/>
                          </a:solidFill>
                          <a:effectLst/>
                          <a:latin typeface="+mn-lt"/>
                          <a:ea typeface="+mn-ea"/>
                          <a:cs typeface="+mn-cs"/>
                        </a:rPr>
                        <a:t>Choose project name, source server type, target server type and type of activity.</a:t>
                      </a: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a:r>
                        <a:rPr lang="en-US" sz="1200" b="0" i="0" kern="1200" dirty="0">
                          <a:solidFill>
                            <a:schemeClr val="tx1"/>
                          </a:solidFill>
                          <a:effectLst/>
                          <a:latin typeface="+mn-lt"/>
                          <a:ea typeface="+mn-ea"/>
                          <a:cs typeface="+mn-cs"/>
                        </a:rPr>
                        <a:t>The reason why we choose premium pricing tier for our DMS was that the online migration feature requires “Premium” SKU DMS.</a:t>
                      </a:r>
                      <a:endParaRPr lang="en-NZ" sz="1200" dirty="0">
                        <a:solidFill>
                          <a:schemeClr val="tx1"/>
                        </a:solidFill>
                      </a:endParaRPr>
                    </a:p>
                    <a:p>
                      <a:pPr marL="108000"/>
                      <a:endParaRPr lang="en-NZ" sz="120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DMS 03</a:t>
            </a:r>
          </a:p>
        </p:txBody>
      </p:sp>
      <p:pic>
        <p:nvPicPr>
          <p:cNvPr id="3" name="Picture 2">
            <a:extLst>
              <a:ext uri="{FF2B5EF4-FFF2-40B4-BE49-F238E27FC236}">
                <a16:creationId xmlns:a16="http://schemas.microsoft.com/office/drawing/2014/main" id="{E54B0AFA-7D78-4DE2-8F2D-CD0BE518109F}"/>
              </a:ext>
            </a:extLst>
          </p:cNvPr>
          <p:cNvPicPr>
            <a:picLocks noChangeAspect="1"/>
          </p:cNvPicPr>
          <p:nvPr/>
        </p:nvPicPr>
        <p:blipFill>
          <a:blip r:embed="rId3"/>
          <a:stretch>
            <a:fillRect/>
          </a:stretch>
        </p:blipFill>
        <p:spPr>
          <a:xfrm>
            <a:off x="559916" y="1480729"/>
            <a:ext cx="1647450" cy="3600000"/>
          </a:xfrm>
          <a:prstGeom prst="rect">
            <a:avLst/>
          </a:prstGeom>
        </p:spPr>
      </p:pic>
      <p:pic>
        <p:nvPicPr>
          <p:cNvPr id="5" name="Picture 4">
            <a:extLst>
              <a:ext uri="{FF2B5EF4-FFF2-40B4-BE49-F238E27FC236}">
                <a16:creationId xmlns:a16="http://schemas.microsoft.com/office/drawing/2014/main" id="{AC69DB5E-2DEA-4997-84E2-E51D4CCBEC1D}"/>
              </a:ext>
            </a:extLst>
          </p:cNvPr>
          <p:cNvPicPr>
            <a:picLocks noChangeAspect="1"/>
          </p:cNvPicPr>
          <p:nvPr/>
        </p:nvPicPr>
        <p:blipFill>
          <a:blip r:embed="rId4"/>
          <a:stretch>
            <a:fillRect/>
          </a:stretch>
        </p:blipFill>
        <p:spPr>
          <a:xfrm>
            <a:off x="3393179" y="1480729"/>
            <a:ext cx="2792210" cy="3426249"/>
          </a:xfrm>
          <a:prstGeom prst="rect">
            <a:avLst/>
          </a:prstGeom>
        </p:spPr>
      </p:pic>
    </p:spTree>
    <p:extLst>
      <p:ext uri="{BB962C8B-B14F-4D97-AF65-F5344CB8AC3E}">
        <p14:creationId xmlns:p14="http://schemas.microsoft.com/office/powerpoint/2010/main" val="13029954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4031294504"/>
              </p:ext>
            </p:extLst>
          </p:nvPr>
        </p:nvGraphicFramePr>
        <p:xfrm>
          <a:off x="234589" y="932505"/>
          <a:ext cx="8674822" cy="3974473"/>
        </p:xfrm>
        <a:graphic>
          <a:graphicData uri="http://schemas.openxmlformats.org/drawingml/2006/table">
            <a:tbl>
              <a:tblPr firstRow="1" firstCol="1" bandRow="1">
                <a:tableStyleId>{2D5ABB26-0587-4C30-8999-92F81FD0307C}</a:tableStyleId>
              </a:tblPr>
              <a:tblGrid>
                <a:gridCol w="3920952">
                  <a:extLst>
                    <a:ext uri="{9D8B030D-6E8A-4147-A177-3AD203B41FA5}">
                      <a16:colId xmlns:a16="http://schemas.microsoft.com/office/drawing/2014/main" val="3582721311"/>
                    </a:ext>
                  </a:extLst>
                </a:gridCol>
                <a:gridCol w="4753870">
                  <a:extLst>
                    <a:ext uri="{9D8B030D-6E8A-4147-A177-3AD203B41FA5}">
                      <a16:colId xmlns:a16="http://schemas.microsoft.com/office/drawing/2014/main" val="2399348694"/>
                    </a:ext>
                  </a:extLst>
                </a:gridCol>
              </a:tblGrid>
              <a:tr h="3974473">
                <a:tc>
                  <a:txBody>
                    <a:bodyPr/>
                    <a:lstStyle/>
                    <a:p>
                      <a:pPr marL="108000"/>
                      <a:r>
                        <a:rPr lang="en-US" sz="1200" b="0" i="0" kern="1200" dirty="0">
                          <a:solidFill>
                            <a:schemeClr val="tx1"/>
                          </a:solidFill>
                          <a:effectLst/>
                          <a:latin typeface="+mn-lt"/>
                          <a:ea typeface="+mn-ea"/>
                          <a:cs typeface="+mn-cs"/>
                        </a:rPr>
                        <a:t>Once we have our Azure Database Migration Project we need to create new “Online data migration” activity.</a:t>
                      </a: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a:r>
                        <a:rPr lang="en-US" sz="1200" b="0" i="0" kern="1200" dirty="0">
                          <a:solidFill>
                            <a:schemeClr val="tx1"/>
                          </a:solidFill>
                          <a:effectLst/>
                          <a:latin typeface="+mn-lt"/>
                          <a:ea typeface="+mn-ea"/>
                          <a:cs typeface="+mn-cs"/>
                        </a:rPr>
                        <a:t>Specify source details, connection details for the source SQL Server.</a:t>
                      </a:r>
                      <a:endParaRPr lang="en-NZ" sz="120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DMS 04</a:t>
            </a:r>
          </a:p>
        </p:txBody>
      </p:sp>
      <p:pic>
        <p:nvPicPr>
          <p:cNvPr id="2" name="Picture 1">
            <a:extLst>
              <a:ext uri="{FF2B5EF4-FFF2-40B4-BE49-F238E27FC236}">
                <a16:creationId xmlns:a16="http://schemas.microsoft.com/office/drawing/2014/main" id="{89CDB5E4-9DF3-4A70-96CA-EE3CA427F266}"/>
              </a:ext>
            </a:extLst>
          </p:cNvPr>
          <p:cNvPicPr>
            <a:picLocks noChangeAspect="1"/>
          </p:cNvPicPr>
          <p:nvPr/>
        </p:nvPicPr>
        <p:blipFill>
          <a:blip r:embed="rId3"/>
          <a:stretch>
            <a:fillRect/>
          </a:stretch>
        </p:blipFill>
        <p:spPr>
          <a:xfrm>
            <a:off x="234589" y="1458403"/>
            <a:ext cx="3812853" cy="1800000"/>
          </a:xfrm>
          <a:prstGeom prst="rect">
            <a:avLst/>
          </a:prstGeom>
        </p:spPr>
      </p:pic>
      <p:pic>
        <p:nvPicPr>
          <p:cNvPr id="6" name="Picture 5">
            <a:extLst>
              <a:ext uri="{FF2B5EF4-FFF2-40B4-BE49-F238E27FC236}">
                <a16:creationId xmlns:a16="http://schemas.microsoft.com/office/drawing/2014/main" id="{C71EC2A0-3664-4E6B-9D09-E3707F79C7D4}"/>
              </a:ext>
            </a:extLst>
          </p:cNvPr>
          <p:cNvPicPr>
            <a:picLocks noChangeAspect="1"/>
          </p:cNvPicPr>
          <p:nvPr/>
        </p:nvPicPr>
        <p:blipFill>
          <a:blip r:embed="rId4"/>
          <a:stretch>
            <a:fillRect/>
          </a:stretch>
        </p:blipFill>
        <p:spPr>
          <a:xfrm>
            <a:off x="4257291" y="1191741"/>
            <a:ext cx="4652112" cy="3456000"/>
          </a:xfrm>
          <a:prstGeom prst="rect">
            <a:avLst/>
          </a:prstGeom>
        </p:spPr>
      </p:pic>
    </p:spTree>
    <p:extLst>
      <p:ext uri="{BB962C8B-B14F-4D97-AF65-F5344CB8AC3E}">
        <p14:creationId xmlns:p14="http://schemas.microsoft.com/office/powerpoint/2010/main" val="40695436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3263308151"/>
              </p:ext>
            </p:extLst>
          </p:nvPr>
        </p:nvGraphicFramePr>
        <p:xfrm>
          <a:off x="249971" y="932505"/>
          <a:ext cx="8659440" cy="3974473"/>
        </p:xfrm>
        <a:graphic>
          <a:graphicData uri="http://schemas.openxmlformats.org/drawingml/2006/table">
            <a:tbl>
              <a:tblPr firstRow="1" firstCol="1" bandRow="1">
                <a:tableStyleId>{2D5ABB26-0587-4C30-8999-92F81FD0307C}</a:tableStyleId>
              </a:tblPr>
              <a:tblGrid>
                <a:gridCol w="5734370">
                  <a:extLst>
                    <a:ext uri="{9D8B030D-6E8A-4147-A177-3AD203B41FA5}">
                      <a16:colId xmlns:a16="http://schemas.microsoft.com/office/drawing/2014/main" val="3582721311"/>
                    </a:ext>
                  </a:extLst>
                </a:gridCol>
                <a:gridCol w="2925070">
                  <a:extLst>
                    <a:ext uri="{9D8B030D-6E8A-4147-A177-3AD203B41FA5}">
                      <a16:colId xmlns:a16="http://schemas.microsoft.com/office/drawing/2014/main" val="2399348694"/>
                    </a:ext>
                  </a:extLst>
                </a:gridCol>
              </a:tblGrid>
              <a:tr h="3974473">
                <a:tc>
                  <a:txBody>
                    <a:bodyPr/>
                    <a:lstStyle/>
                    <a:p>
                      <a:pPr marL="108000"/>
                      <a:r>
                        <a:rPr lang="en-US" sz="1200" b="0" i="0" kern="1200" dirty="0">
                          <a:solidFill>
                            <a:schemeClr val="tx1"/>
                          </a:solidFill>
                          <a:effectLst/>
                          <a:latin typeface="+mn-lt"/>
                          <a:ea typeface="+mn-ea"/>
                          <a:cs typeface="+mn-cs"/>
                        </a:rPr>
                        <a:t>Specify target details, connection details for the target Azure SQL MI. You will need application ID that Azure Database Migration Service will use to call restore service. DMS uses the “application ID” to access the target Azure SQL Database Managed Instance resource and Azure Storage Account to perform online migrations.</a:t>
                      </a:r>
                      <a:endParaRPr lang="en-NZ" sz="1200" b="0" dirty="0">
                        <a:solidFill>
                          <a:schemeClr val="tx1"/>
                        </a:solidFill>
                      </a:endParaRP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a:r>
                        <a:rPr lang="en-US" sz="1200" b="0" i="0" kern="1200" dirty="0">
                          <a:solidFill>
                            <a:schemeClr val="tx1"/>
                          </a:solidFill>
                          <a:effectLst/>
                          <a:latin typeface="+mn-lt"/>
                          <a:ea typeface="+mn-ea"/>
                          <a:cs typeface="+mn-cs"/>
                        </a:rPr>
                        <a:t>To get application ID you need to use App registrations page and create new app registration.</a:t>
                      </a:r>
                      <a:endParaRPr lang="en-NZ" sz="1200" b="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DMS 05</a:t>
            </a:r>
          </a:p>
        </p:txBody>
      </p:sp>
      <p:pic>
        <p:nvPicPr>
          <p:cNvPr id="3" name="Picture 2">
            <a:extLst>
              <a:ext uri="{FF2B5EF4-FFF2-40B4-BE49-F238E27FC236}">
                <a16:creationId xmlns:a16="http://schemas.microsoft.com/office/drawing/2014/main" id="{38293D5E-0794-40AB-AAC0-874FBD8AD603}"/>
              </a:ext>
            </a:extLst>
          </p:cNvPr>
          <p:cNvPicPr>
            <a:picLocks noChangeAspect="1"/>
          </p:cNvPicPr>
          <p:nvPr/>
        </p:nvPicPr>
        <p:blipFill>
          <a:blip r:embed="rId3"/>
          <a:stretch>
            <a:fillRect/>
          </a:stretch>
        </p:blipFill>
        <p:spPr>
          <a:xfrm>
            <a:off x="656172" y="1753056"/>
            <a:ext cx="4713687" cy="3348000"/>
          </a:xfrm>
          <a:prstGeom prst="rect">
            <a:avLst/>
          </a:prstGeom>
        </p:spPr>
      </p:pic>
      <p:pic>
        <p:nvPicPr>
          <p:cNvPr id="5" name="Picture 4">
            <a:extLst>
              <a:ext uri="{FF2B5EF4-FFF2-40B4-BE49-F238E27FC236}">
                <a16:creationId xmlns:a16="http://schemas.microsoft.com/office/drawing/2014/main" id="{7C3F5C2E-8036-49CF-B31B-8909986E37A5}"/>
              </a:ext>
            </a:extLst>
          </p:cNvPr>
          <p:cNvPicPr>
            <a:picLocks noChangeAspect="1"/>
          </p:cNvPicPr>
          <p:nvPr/>
        </p:nvPicPr>
        <p:blipFill>
          <a:blip r:embed="rId4"/>
          <a:stretch>
            <a:fillRect/>
          </a:stretch>
        </p:blipFill>
        <p:spPr>
          <a:xfrm>
            <a:off x="6130985" y="1588168"/>
            <a:ext cx="2875289" cy="1404000"/>
          </a:xfrm>
          <a:prstGeom prst="rect">
            <a:avLst/>
          </a:prstGeom>
        </p:spPr>
      </p:pic>
    </p:spTree>
    <p:extLst>
      <p:ext uri="{BB962C8B-B14F-4D97-AF65-F5344CB8AC3E}">
        <p14:creationId xmlns:p14="http://schemas.microsoft.com/office/powerpoint/2010/main" val="8676901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4263046378"/>
              </p:ext>
            </p:extLst>
          </p:nvPr>
        </p:nvGraphicFramePr>
        <p:xfrm>
          <a:off x="249971" y="932505"/>
          <a:ext cx="8659440" cy="3974473"/>
        </p:xfrm>
        <a:graphic>
          <a:graphicData uri="http://schemas.openxmlformats.org/drawingml/2006/table">
            <a:tbl>
              <a:tblPr firstRow="1" firstCol="1" bandRow="1">
                <a:tableStyleId>{2D5ABB26-0587-4C30-8999-92F81FD0307C}</a:tableStyleId>
              </a:tblPr>
              <a:tblGrid>
                <a:gridCol w="4521205">
                  <a:extLst>
                    <a:ext uri="{9D8B030D-6E8A-4147-A177-3AD203B41FA5}">
                      <a16:colId xmlns:a16="http://schemas.microsoft.com/office/drawing/2014/main" val="3582721311"/>
                    </a:ext>
                  </a:extLst>
                </a:gridCol>
                <a:gridCol w="4138235">
                  <a:extLst>
                    <a:ext uri="{9D8B030D-6E8A-4147-A177-3AD203B41FA5}">
                      <a16:colId xmlns:a16="http://schemas.microsoft.com/office/drawing/2014/main" val="2399348694"/>
                    </a:ext>
                  </a:extLst>
                </a:gridCol>
              </a:tblGrid>
              <a:tr h="3974473">
                <a:tc>
                  <a:txBody>
                    <a:bodyPr/>
                    <a:lstStyle/>
                    <a:p>
                      <a:pPr marL="108000"/>
                      <a:r>
                        <a:rPr lang="en-NZ" sz="1200" b="0" i="0" kern="1200" dirty="0">
                          <a:solidFill>
                            <a:schemeClr val="tx1"/>
                          </a:solidFill>
                          <a:effectLst/>
                          <a:latin typeface="+mn-lt"/>
                          <a:ea typeface="+mn-ea"/>
                          <a:cs typeface="+mn-cs"/>
                        </a:rPr>
                        <a:t>Register an application.</a:t>
                      </a:r>
                      <a:endParaRPr lang="en-NZ" sz="1200" b="0" dirty="0">
                        <a:solidFill>
                          <a:schemeClr val="tx1"/>
                        </a:solidFill>
                      </a:endParaRP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a:r>
                        <a:rPr lang="en-US" sz="1200" b="0" i="0" kern="1200" dirty="0">
                          <a:solidFill>
                            <a:schemeClr val="tx1"/>
                          </a:solidFill>
                          <a:effectLst/>
                          <a:latin typeface="+mn-lt"/>
                          <a:ea typeface="+mn-ea"/>
                          <a:cs typeface="+mn-cs"/>
                        </a:rPr>
                        <a:t>Once you have your app registered you should have Application ID </a:t>
                      </a:r>
                      <a:endParaRPr lang="en-NZ" sz="1200" b="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DMS 06</a:t>
            </a:r>
          </a:p>
        </p:txBody>
      </p:sp>
      <p:pic>
        <p:nvPicPr>
          <p:cNvPr id="6" name="Picture 5">
            <a:extLst>
              <a:ext uri="{FF2B5EF4-FFF2-40B4-BE49-F238E27FC236}">
                <a16:creationId xmlns:a16="http://schemas.microsoft.com/office/drawing/2014/main" id="{E0DC2339-3EC5-409A-927C-92B5286EF696}"/>
              </a:ext>
            </a:extLst>
          </p:cNvPr>
          <p:cNvPicPr>
            <a:picLocks noChangeAspect="1"/>
          </p:cNvPicPr>
          <p:nvPr/>
        </p:nvPicPr>
        <p:blipFill>
          <a:blip r:embed="rId3"/>
          <a:stretch>
            <a:fillRect/>
          </a:stretch>
        </p:blipFill>
        <p:spPr>
          <a:xfrm>
            <a:off x="4871910" y="1443955"/>
            <a:ext cx="4112828" cy="1368000"/>
          </a:xfrm>
          <a:prstGeom prst="rect">
            <a:avLst/>
          </a:prstGeom>
        </p:spPr>
      </p:pic>
      <p:pic>
        <p:nvPicPr>
          <p:cNvPr id="3" name="Picture 2">
            <a:extLst>
              <a:ext uri="{FF2B5EF4-FFF2-40B4-BE49-F238E27FC236}">
                <a16:creationId xmlns:a16="http://schemas.microsoft.com/office/drawing/2014/main" id="{15615168-C0DB-4920-8C52-8E51B1EF042F}"/>
              </a:ext>
            </a:extLst>
          </p:cNvPr>
          <p:cNvPicPr>
            <a:picLocks noChangeAspect="1"/>
          </p:cNvPicPr>
          <p:nvPr/>
        </p:nvPicPr>
        <p:blipFill>
          <a:blip r:embed="rId4"/>
          <a:stretch>
            <a:fillRect/>
          </a:stretch>
        </p:blipFill>
        <p:spPr>
          <a:xfrm>
            <a:off x="159262" y="1299955"/>
            <a:ext cx="4555432" cy="3024000"/>
          </a:xfrm>
          <a:prstGeom prst="rect">
            <a:avLst/>
          </a:prstGeom>
        </p:spPr>
      </p:pic>
    </p:spTree>
    <p:extLst>
      <p:ext uri="{BB962C8B-B14F-4D97-AF65-F5344CB8AC3E}">
        <p14:creationId xmlns:p14="http://schemas.microsoft.com/office/powerpoint/2010/main" val="31733535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4019714507"/>
              </p:ext>
            </p:extLst>
          </p:nvPr>
        </p:nvGraphicFramePr>
        <p:xfrm>
          <a:off x="249971" y="932505"/>
          <a:ext cx="8659440" cy="3974473"/>
        </p:xfrm>
        <a:graphic>
          <a:graphicData uri="http://schemas.openxmlformats.org/drawingml/2006/table">
            <a:tbl>
              <a:tblPr firstRow="1" firstCol="1" bandRow="1">
                <a:tableStyleId>{2D5ABB26-0587-4C30-8999-92F81FD0307C}</a:tableStyleId>
              </a:tblPr>
              <a:tblGrid>
                <a:gridCol w="5734370">
                  <a:extLst>
                    <a:ext uri="{9D8B030D-6E8A-4147-A177-3AD203B41FA5}">
                      <a16:colId xmlns:a16="http://schemas.microsoft.com/office/drawing/2014/main" val="3582721311"/>
                    </a:ext>
                  </a:extLst>
                </a:gridCol>
                <a:gridCol w="2925070">
                  <a:extLst>
                    <a:ext uri="{9D8B030D-6E8A-4147-A177-3AD203B41FA5}">
                      <a16:colId xmlns:a16="http://schemas.microsoft.com/office/drawing/2014/main" val="2399348694"/>
                    </a:ext>
                  </a:extLst>
                </a:gridCol>
              </a:tblGrid>
              <a:tr h="3974473">
                <a:tc>
                  <a:txBody>
                    <a:bodyPr/>
                    <a:lstStyle/>
                    <a:p>
                      <a:pPr marL="108000">
                        <a:lnSpc>
                          <a:spcPct val="100000"/>
                        </a:lnSpc>
                      </a:pPr>
                      <a:r>
                        <a:rPr lang="en-US" sz="1200" b="0" i="0" kern="1200" dirty="0">
                          <a:solidFill>
                            <a:schemeClr val="tx1"/>
                          </a:solidFill>
                          <a:effectLst/>
                          <a:latin typeface="+mn-lt"/>
                          <a:ea typeface="+mn-ea"/>
                          <a:cs typeface="+mn-cs"/>
                        </a:rPr>
                        <a:t>Next step is to select “Certificates &amp; Secrets” and create new client secret. </a:t>
                      </a:r>
                    </a:p>
                    <a:p>
                      <a:pPr marL="108000">
                        <a:lnSpc>
                          <a:spcPct val="100000"/>
                        </a:lnSpc>
                      </a:pPr>
                      <a:r>
                        <a:rPr lang="en-US" sz="1200" b="0" i="0" kern="1200" dirty="0">
                          <a:solidFill>
                            <a:schemeClr val="tx1"/>
                          </a:solidFill>
                          <a:effectLst/>
                          <a:latin typeface="+mn-lt"/>
                          <a:ea typeface="+mn-ea"/>
                          <a:cs typeface="+mn-cs"/>
                        </a:rPr>
                        <a:t>Client secret is a secret string that application uses to prove its identity when requesting a token. Also can be referred to as application password.</a:t>
                      </a:r>
                    </a:p>
                    <a:p>
                      <a:pPr marL="108000">
                        <a:lnSpc>
                          <a:spcPct val="100000"/>
                        </a:lnSpc>
                      </a:pPr>
                      <a:r>
                        <a:rPr lang="en-US" sz="1200" b="0" i="0" kern="1200" dirty="0">
                          <a:solidFill>
                            <a:schemeClr val="tx1"/>
                          </a:solidFill>
                          <a:effectLst/>
                          <a:latin typeface="+mn-lt"/>
                          <a:ea typeface="+mn-ea"/>
                          <a:cs typeface="+mn-cs"/>
                        </a:rPr>
                        <a:t>You will use this as application key during migration target details configuration. </a:t>
                      </a: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a:lnSpc>
                          <a:spcPct val="100000"/>
                        </a:lnSpc>
                      </a:pPr>
                      <a:r>
                        <a:rPr lang="en-US" sz="1200" b="0" i="0" kern="1200" dirty="0">
                          <a:solidFill>
                            <a:schemeClr val="tx1"/>
                          </a:solidFill>
                          <a:effectLst/>
                          <a:latin typeface="+mn-lt"/>
                          <a:ea typeface="+mn-ea"/>
                          <a:cs typeface="+mn-cs"/>
                        </a:rPr>
                        <a:t>After you successfully connected to your target Azure SQL Managed Instance you can select source database you want to migrate.</a:t>
                      </a:r>
                      <a:endParaRPr lang="en-NZ" sz="1200" b="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DMS 07</a:t>
            </a:r>
          </a:p>
        </p:txBody>
      </p:sp>
      <p:pic>
        <p:nvPicPr>
          <p:cNvPr id="3" name="Picture 2">
            <a:extLst>
              <a:ext uri="{FF2B5EF4-FFF2-40B4-BE49-F238E27FC236}">
                <a16:creationId xmlns:a16="http://schemas.microsoft.com/office/drawing/2014/main" id="{3927373E-034C-4F69-B0FA-A149E1DCD097}"/>
              </a:ext>
            </a:extLst>
          </p:cNvPr>
          <p:cNvPicPr>
            <a:picLocks noChangeAspect="1"/>
          </p:cNvPicPr>
          <p:nvPr/>
        </p:nvPicPr>
        <p:blipFill>
          <a:blip r:embed="rId3"/>
          <a:stretch>
            <a:fillRect/>
          </a:stretch>
        </p:blipFill>
        <p:spPr>
          <a:xfrm>
            <a:off x="6039933" y="1821741"/>
            <a:ext cx="2779313" cy="2196000"/>
          </a:xfrm>
          <a:prstGeom prst="rect">
            <a:avLst/>
          </a:prstGeom>
        </p:spPr>
      </p:pic>
      <p:pic>
        <p:nvPicPr>
          <p:cNvPr id="7" name="Picture 6">
            <a:extLst>
              <a:ext uri="{FF2B5EF4-FFF2-40B4-BE49-F238E27FC236}">
                <a16:creationId xmlns:a16="http://schemas.microsoft.com/office/drawing/2014/main" id="{9A71A16D-4506-42EC-B057-B261B7B59200}"/>
              </a:ext>
            </a:extLst>
          </p:cNvPr>
          <p:cNvPicPr>
            <a:picLocks noChangeAspect="1"/>
          </p:cNvPicPr>
          <p:nvPr/>
        </p:nvPicPr>
        <p:blipFill rotWithShape="1">
          <a:blip r:embed="rId4"/>
          <a:srcRect r="29863"/>
          <a:stretch/>
        </p:blipFill>
        <p:spPr>
          <a:xfrm>
            <a:off x="249971" y="1821741"/>
            <a:ext cx="5434384" cy="2988000"/>
          </a:xfrm>
          <a:prstGeom prst="rect">
            <a:avLst/>
          </a:prstGeom>
        </p:spPr>
      </p:pic>
    </p:spTree>
    <p:extLst>
      <p:ext uri="{BB962C8B-B14F-4D97-AF65-F5344CB8AC3E}">
        <p14:creationId xmlns:p14="http://schemas.microsoft.com/office/powerpoint/2010/main" val="2473561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90098FD-1B31-4CDD-8FF5-8C6F9C28316E}"/>
              </a:ext>
            </a:extLst>
          </p:cNvPr>
          <p:cNvGraphicFramePr>
            <a:graphicFrameLocks noGrp="1"/>
          </p:cNvGraphicFramePr>
          <p:nvPr>
            <p:extLst>
              <p:ext uri="{D42A27DB-BD31-4B8C-83A1-F6EECF244321}">
                <p14:modId xmlns:p14="http://schemas.microsoft.com/office/powerpoint/2010/main" val="4079509157"/>
              </p:ext>
            </p:extLst>
          </p:nvPr>
        </p:nvGraphicFramePr>
        <p:xfrm>
          <a:off x="249971" y="932505"/>
          <a:ext cx="8659440" cy="3974473"/>
        </p:xfrm>
        <a:graphic>
          <a:graphicData uri="http://schemas.openxmlformats.org/drawingml/2006/table">
            <a:tbl>
              <a:tblPr firstRow="1" firstCol="1" bandRow="1">
                <a:tableStyleId>{2D5ABB26-0587-4C30-8999-92F81FD0307C}</a:tableStyleId>
              </a:tblPr>
              <a:tblGrid>
                <a:gridCol w="5489926">
                  <a:extLst>
                    <a:ext uri="{9D8B030D-6E8A-4147-A177-3AD203B41FA5}">
                      <a16:colId xmlns:a16="http://schemas.microsoft.com/office/drawing/2014/main" val="3582721311"/>
                    </a:ext>
                  </a:extLst>
                </a:gridCol>
                <a:gridCol w="3169514">
                  <a:extLst>
                    <a:ext uri="{9D8B030D-6E8A-4147-A177-3AD203B41FA5}">
                      <a16:colId xmlns:a16="http://schemas.microsoft.com/office/drawing/2014/main" val="2399348694"/>
                    </a:ext>
                  </a:extLst>
                </a:gridCol>
              </a:tblGrid>
              <a:tr h="3974473">
                <a:tc>
                  <a:txBody>
                    <a:bodyPr/>
                    <a:lstStyle/>
                    <a:p>
                      <a:pPr marL="108000"/>
                      <a:r>
                        <a:rPr lang="en-US" sz="1200" b="0" i="0" kern="1200" dirty="0">
                          <a:solidFill>
                            <a:schemeClr val="tx1"/>
                          </a:solidFill>
                          <a:effectLst/>
                          <a:latin typeface="+mn-lt"/>
                          <a:ea typeface="+mn-ea"/>
                          <a:cs typeface="+mn-cs"/>
                        </a:rPr>
                        <a:t>Choose network share location. Network share can be location on you source SQL Server. Make sure you use domain account which has read permissions on the network share location. Then select subscription containing storage account that allows Azure Database Migration Service to upload database backup files to, and use those files for migration database to our targeted Azure SQL MI.</a:t>
                      </a:r>
                    </a:p>
                    <a:p>
                      <a:pPr marL="108000">
                        <a:lnSpc>
                          <a:spcPct val="100000"/>
                        </a:lnSpc>
                      </a:pPr>
                      <a:r>
                        <a:rPr lang="en-US" sz="1200" b="0" i="0" kern="1200" dirty="0">
                          <a:solidFill>
                            <a:schemeClr val="tx1"/>
                          </a:solidFill>
                          <a:effectLst/>
                          <a:latin typeface="+mn-lt"/>
                          <a:ea typeface="+mn-ea"/>
                          <a:cs typeface="+mn-cs"/>
                        </a:rPr>
                        <a:t> </a:t>
                      </a:r>
                    </a:p>
                  </a:txBody>
                  <a:tcPr marL="7227" marR="7227" marT="7227" marB="7227">
                    <a:lnR w="12700" cap="flat" cmpd="sng" algn="ctr">
                      <a:solidFill>
                        <a:schemeClr val="tx1"/>
                      </a:solidFill>
                      <a:prstDash val="solid"/>
                      <a:round/>
                      <a:headEnd type="none" w="med" len="med"/>
                      <a:tailEnd type="none" w="med" len="med"/>
                    </a:lnR>
                    <a:noFill/>
                  </a:tcPr>
                </a:tc>
                <a:tc>
                  <a:txBody>
                    <a:bodyPr/>
                    <a:lstStyle/>
                    <a:p>
                      <a:pPr marL="108000"/>
                      <a:r>
                        <a:rPr lang="en-US" sz="1200" b="0" i="0" kern="1200" dirty="0">
                          <a:solidFill>
                            <a:schemeClr val="tx1"/>
                          </a:solidFill>
                          <a:effectLst/>
                          <a:latin typeface="+mn-lt"/>
                          <a:ea typeface="+mn-ea"/>
                          <a:cs typeface="+mn-cs"/>
                        </a:rPr>
                        <a:t>Once we have all that, we can run our newly created project migration activity.</a:t>
                      </a:r>
                      <a:endParaRPr lang="en-NZ" sz="1200" b="0" dirty="0">
                        <a:solidFill>
                          <a:schemeClr val="tx1"/>
                        </a:solidFill>
                      </a:endParaRPr>
                    </a:p>
                  </a:txBody>
                  <a:tcPr marL="7227" marR="7227" marT="7227" marB="7227">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60727456"/>
                  </a:ext>
                </a:extLst>
              </a:tr>
            </a:tbl>
          </a:graphicData>
        </a:graphic>
      </p:graphicFrame>
      <p:sp>
        <p:nvSpPr>
          <p:cNvPr id="11" name="Text Placeholder 6">
            <a:extLst>
              <a:ext uri="{FF2B5EF4-FFF2-40B4-BE49-F238E27FC236}">
                <a16:creationId xmlns:a16="http://schemas.microsoft.com/office/drawing/2014/main" id="{FE8FBE2C-9AAA-490B-A1F6-788CED3CC4F8}"/>
              </a:ext>
            </a:extLst>
          </p:cNvPr>
          <p:cNvSpPr txBox="1">
            <a:spLocks/>
          </p:cNvSpPr>
          <p:nvPr/>
        </p:nvSpPr>
        <p:spPr>
          <a:xfrm>
            <a:off x="249971" y="347902"/>
            <a:ext cx="1423381"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1"/>
                </a:solidFill>
                <a:latin typeface="Segoe UI Semibold" panose="020B0702040204020203" pitchFamily="34" charset="0"/>
                <a:cs typeface="Segoe UI Semibold" panose="020B0702040204020203" pitchFamily="34" charset="0"/>
              </a:rPr>
              <a:t>DMS 08</a:t>
            </a:r>
          </a:p>
        </p:txBody>
      </p:sp>
      <p:pic>
        <p:nvPicPr>
          <p:cNvPr id="6" name="Picture 5">
            <a:extLst>
              <a:ext uri="{FF2B5EF4-FFF2-40B4-BE49-F238E27FC236}">
                <a16:creationId xmlns:a16="http://schemas.microsoft.com/office/drawing/2014/main" id="{669D02EF-3F5E-48E2-A316-2EB5E9175981}"/>
              </a:ext>
            </a:extLst>
          </p:cNvPr>
          <p:cNvPicPr>
            <a:picLocks noChangeAspect="1"/>
          </p:cNvPicPr>
          <p:nvPr/>
        </p:nvPicPr>
        <p:blipFill>
          <a:blip r:embed="rId3"/>
          <a:stretch>
            <a:fillRect/>
          </a:stretch>
        </p:blipFill>
        <p:spPr>
          <a:xfrm>
            <a:off x="1279850" y="1969056"/>
            <a:ext cx="3575437" cy="3132000"/>
          </a:xfrm>
          <a:prstGeom prst="rect">
            <a:avLst/>
          </a:prstGeom>
        </p:spPr>
      </p:pic>
      <p:pic>
        <p:nvPicPr>
          <p:cNvPr id="2" name="Picture 1">
            <a:extLst>
              <a:ext uri="{FF2B5EF4-FFF2-40B4-BE49-F238E27FC236}">
                <a16:creationId xmlns:a16="http://schemas.microsoft.com/office/drawing/2014/main" id="{6BA2BC2F-6C9F-406D-82B6-875DA471A560}"/>
              </a:ext>
            </a:extLst>
          </p:cNvPr>
          <p:cNvPicPr>
            <a:picLocks noChangeAspect="1"/>
          </p:cNvPicPr>
          <p:nvPr/>
        </p:nvPicPr>
        <p:blipFill>
          <a:blip r:embed="rId4"/>
          <a:stretch>
            <a:fillRect/>
          </a:stretch>
        </p:blipFill>
        <p:spPr>
          <a:xfrm>
            <a:off x="5885166" y="1457275"/>
            <a:ext cx="3005300" cy="3276000"/>
          </a:xfrm>
          <a:prstGeom prst="rect">
            <a:avLst/>
          </a:prstGeom>
        </p:spPr>
      </p:pic>
    </p:spTree>
    <p:extLst>
      <p:ext uri="{BB962C8B-B14F-4D97-AF65-F5344CB8AC3E}">
        <p14:creationId xmlns:p14="http://schemas.microsoft.com/office/powerpoint/2010/main" val="20595673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a:xfrm>
            <a:off x="331393" y="442123"/>
            <a:ext cx="8481212" cy="614029"/>
          </a:xfrm>
        </p:spPr>
        <p:txBody>
          <a:bodyPr/>
          <a:lstStyle/>
          <a:p>
            <a:r>
              <a:rPr lang="en-NZ" sz="1800" dirty="0"/>
              <a:t>DMS Project Activity</a:t>
            </a:r>
            <a:endParaRPr lang="en-NZ" sz="1100" dirty="0"/>
          </a:p>
        </p:txBody>
      </p:sp>
      <p:pic>
        <p:nvPicPr>
          <p:cNvPr id="4" name="Picture 3">
            <a:extLst>
              <a:ext uri="{FF2B5EF4-FFF2-40B4-BE49-F238E27FC236}">
                <a16:creationId xmlns:a16="http://schemas.microsoft.com/office/drawing/2014/main" id="{A4C8B29E-CA34-4640-B936-EB84C81D7F16}"/>
              </a:ext>
            </a:extLst>
          </p:cNvPr>
          <p:cNvPicPr>
            <a:picLocks noChangeAspect="1"/>
          </p:cNvPicPr>
          <p:nvPr/>
        </p:nvPicPr>
        <p:blipFill>
          <a:blip r:embed="rId3"/>
          <a:stretch>
            <a:fillRect/>
          </a:stretch>
        </p:blipFill>
        <p:spPr>
          <a:xfrm>
            <a:off x="94626" y="949679"/>
            <a:ext cx="8954746" cy="2700000"/>
          </a:xfrm>
          <a:prstGeom prst="rect">
            <a:avLst/>
          </a:prstGeom>
        </p:spPr>
      </p:pic>
      <p:sp>
        <p:nvSpPr>
          <p:cNvPr id="5" name="Rectangle 4">
            <a:extLst>
              <a:ext uri="{FF2B5EF4-FFF2-40B4-BE49-F238E27FC236}">
                <a16:creationId xmlns:a16="http://schemas.microsoft.com/office/drawing/2014/main" id="{157DB5B8-9692-4981-9D29-AE898560726E}"/>
              </a:ext>
            </a:extLst>
          </p:cNvPr>
          <p:cNvSpPr/>
          <p:nvPr/>
        </p:nvSpPr>
        <p:spPr>
          <a:xfrm>
            <a:off x="94626" y="3882829"/>
            <a:ext cx="8954746" cy="523220"/>
          </a:xfrm>
          <a:prstGeom prst="rect">
            <a:avLst/>
          </a:prstGeom>
        </p:spPr>
        <p:txBody>
          <a:bodyPr wrap="square">
            <a:spAutoFit/>
          </a:bodyPr>
          <a:lstStyle/>
          <a:p>
            <a:r>
              <a:rPr lang="en-US" sz="1400" b="1" dirty="0">
                <a:solidFill>
                  <a:schemeClr val="dk1"/>
                </a:solidFill>
              </a:rPr>
              <a:t>Note.</a:t>
            </a:r>
          </a:p>
          <a:p>
            <a:r>
              <a:rPr lang="en-US" sz="1400" dirty="0">
                <a:solidFill>
                  <a:schemeClr val="dk1"/>
                </a:solidFill>
              </a:rPr>
              <a:t>Azure Database Migration Service only supports backups created using checksum.</a:t>
            </a:r>
          </a:p>
        </p:txBody>
      </p:sp>
    </p:spTree>
    <p:extLst>
      <p:ext uri="{BB962C8B-B14F-4D97-AF65-F5344CB8AC3E}">
        <p14:creationId xmlns:p14="http://schemas.microsoft.com/office/powerpoint/2010/main" val="27825801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72083-8212-FA43-8001-6FE1E72A932C}"/>
              </a:ext>
            </a:extLst>
          </p:cNvPr>
          <p:cNvSpPr>
            <a:spLocks noGrp="1"/>
          </p:cNvSpPr>
          <p:nvPr>
            <p:ph type="title"/>
          </p:nvPr>
        </p:nvSpPr>
        <p:spPr/>
        <p:txBody>
          <a:bodyPr/>
          <a:lstStyle/>
          <a:p>
            <a:r>
              <a:rPr lang="en-US" dirty="0"/>
              <a:t>Session Evaluations</a:t>
            </a:r>
          </a:p>
        </p:txBody>
      </p:sp>
      <p:graphicFrame>
        <p:nvGraphicFramePr>
          <p:cNvPr id="9" name="Chart 8">
            <a:extLst>
              <a:ext uri="{FF2B5EF4-FFF2-40B4-BE49-F238E27FC236}">
                <a16:creationId xmlns:a16="http://schemas.microsoft.com/office/drawing/2014/main" id="{C7CB9D78-66AA-4344-9B7E-176149F3C519}"/>
              </a:ext>
            </a:extLst>
          </p:cNvPr>
          <p:cNvGraphicFramePr/>
          <p:nvPr/>
        </p:nvGraphicFramePr>
        <p:xfrm>
          <a:off x="-12319" y="2446262"/>
          <a:ext cx="1602900" cy="1068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220FCA65-12AD-EA46-BFF2-EEB8681BB66C}"/>
              </a:ext>
            </a:extLst>
          </p:cNvPr>
          <p:cNvGraphicFramePr/>
          <p:nvPr/>
        </p:nvGraphicFramePr>
        <p:xfrm>
          <a:off x="-12319" y="3572261"/>
          <a:ext cx="1602900" cy="1068600"/>
        </p:xfrm>
        <a:graphic>
          <a:graphicData uri="http://schemas.openxmlformats.org/drawingml/2006/chart">
            <c:chart xmlns:c="http://schemas.openxmlformats.org/drawingml/2006/chart" xmlns:r="http://schemas.openxmlformats.org/officeDocument/2006/relationships" r:id="rId4"/>
          </a:graphicData>
        </a:graphic>
      </p:graphicFrame>
      <p:sp>
        <p:nvSpPr>
          <p:cNvPr id="21" name="Text Placeholder 3">
            <a:extLst>
              <a:ext uri="{FF2B5EF4-FFF2-40B4-BE49-F238E27FC236}">
                <a16:creationId xmlns:a16="http://schemas.microsoft.com/office/drawing/2014/main" id="{5FC4109F-FEDB-D84F-889B-E6FC658C68CD}"/>
              </a:ext>
            </a:extLst>
          </p:cNvPr>
          <p:cNvSpPr txBox="1">
            <a:spLocks/>
          </p:cNvSpPr>
          <p:nvPr/>
        </p:nvSpPr>
        <p:spPr>
          <a:xfrm>
            <a:off x="108354" y="1619988"/>
            <a:ext cx="6330950"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chemeClr val="accent2"/>
                </a:solidFill>
                <a:latin typeface="Segoe UI Semibold" panose="020B0502040204020203" pitchFamily="34" charset="0"/>
                <a:cs typeface="Segoe UI Semibold" panose="020B0502040204020203" pitchFamily="34" charset="0"/>
              </a:rPr>
              <a:t>https://www.surveymonkey.com/r/H87C3Q9</a:t>
            </a:r>
            <a:endParaRPr lang="en-US" dirty="0">
              <a:solidFill>
                <a:schemeClr val="accent2"/>
              </a:solidFill>
              <a:latin typeface="+mn-lt"/>
              <a:cs typeface="Segoe UI Semibold" panose="020B0502040204020203" pitchFamily="34" charset="0"/>
            </a:endParaRPr>
          </a:p>
        </p:txBody>
      </p:sp>
      <p:pic>
        <p:nvPicPr>
          <p:cNvPr id="17" name="Picture 16">
            <a:extLst>
              <a:ext uri="{FF2B5EF4-FFF2-40B4-BE49-F238E27FC236}">
                <a16:creationId xmlns:a16="http://schemas.microsoft.com/office/drawing/2014/main" id="{CC88BC40-12D0-8349-B02C-94D70410C4F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57233" r="7711"/>
          <a:stretch/>
        </p:blipFill>
        <p:spPr>
          <a:xfrm>
            <a:off x="6441328" y="0"/>
            <a:ext cx="2704700" cy="5143500"/>
          </a:xfrm>
          <a:prstGeom prst="rect">
            <a:avLst/>
          </a:prstGeom>
        </p:spPr>
      </p:pic>
      <p:sp>
        <p:nvSpPr>
          <p:cNvPr id="18" name="Rectangle 17">
            <a:extLst>
              <a:ext uri="{FF2B5EF4-FFF2-40B4-BE49-F238E27FC236}">
                <a16:creationId xmlns:a16="http://schemas.microsoft.com/office/drawing/2014/main" id="{9FCB08A5-2595-5949-8829-9D485CCDA78A}"/>
              </a:ext>
            </a:extLst>
          </p:cNvPr>
          <p:cNvSpPr/>
          <p:nvPr/>
        </p:nvSpPr>
        <p:spPr>
          <a:xfrm rot="16200000">
            <a:off x="4955381" y="1483919"/>
            <a:ext cx="5143500" cy="2175653"/>
          </a:xfrm>
          <a:prstGeom prst="rect">
            <a:avLst/>
          </a:prstGeom>
          <a:gradFill>
            <a:gsLst>
              <a:gs pos="0">
                <a:schemeClr val="tx1">
                  <a:alpha val="63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containing piece, black, hand, white&#10;&#10;Description automatically generated">
            <a:extLst>
              <a:ext uri="{FF2B5EF4-FFF2-40B4-BE49-F238E27FC236}">
                <a16:creationId xmlns:a16="http://schemas.microsoft.com/office/drawing/2014/main" id="{D634DEA3-751E-4BA8-BBC9-DB847E5A44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3100" y="2349565"/>
            <a:ext cx="2438400" cy="2438400"/>
          </a:xfrm>
          <a:prstGeom prst="rect">
            <a:avLst/>
          </a:prstGeom>
        </p:spPr>
      </p:pic>
      <p:sp>
        <p:nvSpPr>
          <p:cNvPr id="3" name="Rectangle 2">
            <a:extLst>
              <a:ext uri="{FF2B5EF4-FFF2-40B4-BE49-F238E27FC236}">
                <a16:creationId xmlns:a16="http://schemas.microsoft.com/office/drawing/2014/main" id="{BF728D5C-AC76-4E18-BA53-1645E8E1B2AE}"/>
              </a:ext>
            </a:extLst>
          </p:cNvPr>
          <p:cNvSpPr/>
          <p:nvPr/>
        </p:nvSpPr>
        <p:spPr>
          <a:xfrm>
            <a:off x="6545620" y="134656"/>
            <a:ext cx="1946367" cy="830997"/>
          </a:xfrm>
          <a:prstGeom prst="rect">
            <a:avLst/>
          </a:prstGeom>
        </p:spPr>
        <p:txBody>
          <a:bodyPr wrap="none">
            <a:spAutoFit/>
          </a:bodyPr>
          <a:lstStyle/>
          <a:p>
            <a:r>
              <a:rPr lang="en-US" sz="4800" b="1" dirty="0">
                <a:solidFill>
                  <a:schemeClr val="bg2"/>
                </a:solidFill>
              </a:rPr>
              <a:t>Q &amp; A</a:t>
            </a:r>
            <a:endParaRPr lang="en-US" sz="4400" b="1" dirty="0">
              <a:solidFill>
                <a:schemeClr val="bg2"/>
              </a:solidFill>
            </a:endParaRPr>
          </a:p>
        </p:txBody>
      </p:sp>
    </p:spTree>
    <p:extLst>
      <p:ext uri="{BB962C8B-B14F-4D97-AF65-F5344CB8AC3E}">
        <p14:creationId xmlns:p14="http://schemas.microsoft.com/office/powerpoint/2010/main" val="36048585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1C94-8FA5-D045-9448-99F7ED61AB34}"/>
              </a:ext>
            </a:extLst>
          </p:cNvPr>
          <p:cNvSpPr>
            <a:spLocks noGrp="1"/>
          </p:cNvSpPr>
          <p:nvPr>
            <p:ph type="title"/>
          </p:nvPr>
        </p:nvSpPr>
        <p:spPr/>
        <p:txBody>
          <a:bodyPr/>
          <a:lstStyle/>
          <a:p>
            <a:r>
              <a:rPr lang="en-US" sz="2800" dirty="0"/>
              <a:t>Resources</a:t>
            </a:r>
          </a:p>
        </p:txBody>
      </p:sp>
      <p:sp>
        <p:nvSpPr>
          <p:cNvPr id="4" name="Text Placeholder 3">
            <a:extLst>
              <a:ext uri="{FF2B5EF4-FFF2-40B4-BE49-F238E27FC236}">
                <a16:creationId xmlns:a16="http://schemas.microsoft.com/office/drawing/2014/main" id="{B4E45598-B057-614A-93FA-D203DEB22107}"/>
              </a:ext>
            </a:extLst>
          </p:cNvPr>
          <p:cNvSpPr>
            <a:spLocks noGrp="1"/>
          </p:cNvSpPr>
          <p:nvPr>
            <p:ph type="body" sz="quarter" idx="21"/>
          </p:nvPr>
        </p:nvSpPr>
        <p:spPr>
          <a:xfrm>
            <a:off x="312745" y="1041976"/>
            <a:ext cx="8481212" cy="3059548"/>
          </a:xfrm>
        </p:spPr>
        <p:txBody>
          <a:bodyPr/>
          <a:lstStyle/>
          <a:p>
            <a:pPr marL="285750" indent="-285750">
              <a:buFont typeface="Arial" panose="020B0604020202020204" pitchFamily="34" charset="0"/>
              <a:buChar char="•"/>
            </a:pPr>
            <a:r>
              <a:rPr lang="en-NZ" sz="1400" dirty="0">
                <a:solidFill>
                  <a:srgbClr val="0070C0"/>
                </a:solidFill>
                <a:hlinkClick r:id="rId3">
                  <a:extLst>
                    <a:ext uri="{A12FA001-AC4F-418D-AE19-62706E023703}">
                      <ahyp:hlinkClr xmlns:ahyp="http://schemas.microsoft.com/office/drawing/2018/hyperlinkcolor" val="tx"/>
                    </a:ext>
                  </a:extLst>
                </a:hlinkClick>
              </a:rPr>
              <a:t>https://blog.sqlserveronline.com/2019/10/30/azure-sql-managed-instances-migration-data-migration-assistant-dma-assess-on-premises-sql-server-instance/</a:t>
            </a:r>
            <a:endParaRPr lang="en-NZ" sz="1400" dirty="0">
              <a:solidFill>
                <a:srgbClr val="0070C0"/>
              </a:solidFill>
            </a:endParaRPr>
          </a:p>
          <a:p>
            <a:pPr marL="285750" indent="-285750">
              <a:buFont typeface="Arial" panose="020B0604020202020204" pitchFamily="34" charset="0"/>
              <a:buChar char="•"/>
            </a:pPr>
            <a:r>
              <a:rPr lang="en-NZ" sz="1400" dirty="0">
                <a:solidFill>
                  <a:srgbClr val="0070C0"/>
                </a:solidFill>
                <a:hlinkClick r:id="rId4">
                  <a:extLst>
                    <a:ext uri="{A12FA001-AC4F-418D-AE19-62706E023703}">
                      <ahyp:hlinkClr xmlns:ahyp="http://schemas.microsoft.com/office/drawing/2018/hyperlinkcolor" val="tx"/>
                    </a:ext>
                  </a:extLst>
                </a:hlinkClick>
              </a:rPr>
              <a:t>https://blog.sqlserveronline.com/2019/11/11/azure-sql-managed-instances-migration-database-experimentation-assistant-dea-evaluate-your-workload-before-you-migrate-your-database-to-azure-sql-managed-instance/</a:t>
            </a:r>
            <a:endParaRPr lang="en-NZ" sz="1400" dirty="0">
              <a:solidFill>
                <a:srgbClr val="0070C0"/>
              </a:solidFill>
            </a:endParaRPr>
          </a:p>
          <a:p>
            <a:pPr marL="285750" indent="-285750">
              <a:buFont typeface="Arial" panose="020B0604020202020204" pitchFamily="34" charset="0"/>
              <a:buChar char="•"/>
            </a:pPr>
            <a:r>
              <a:rPr lang="en-NZ" sz="1400" dirty="0">
                <a:solidFill>
                  <a:srgbClr val="0070C0"/>
                </a:solidFill>
                <a:hlinkClick r:id="rId5">
                  <a:extLst>
                    <a:ext uri="{A12FA001-AC4F-418D-AE19-62706E023703}">
                      <ahyp:hlinkClr xmlns:ahyp="http://schemas.microsoft.com/office/drawing/2018/hyperlinkcolor" val="tx"/>
                    </a:ext>
                  </a:extLst>
                </a:hlinkClick>
              </a:rPr>
              <a:t>https://blog.sqlserveronline.com/2019/12/23/azure-sql-managed-instance-database-migration-service-dms-online-data-migration-migrate-your-database-to-azure-sql-managed-instance/</a:t>
            </a:r>
            <a:endParaRPr lang="en-NZ" sz="1400" dirty="0">
              <a:solidFill>
                <a:srgbClr val="0070C0"/>
              </a:solidFill>
            </a:endParaRPr>
          </a:p>
          <a:p>
            <a:pPr marL="285750" indent="-285750">
              <a:buFont typeface="Arial" panose="020B0604020202020204" pitchFamily="34" charset="0"/>
              <a:buChar char="•"/>
            </a:pPr>
            <a:r>
              <a:rPr lang="en-NZ" sz="1400" dirty="0">
                <a:solidFill>
                  <a:srgbClr val="0070C0"/>
                </a:solidFill>
                <a:hlinkClick r:id="rId6">
                  <a:extLst>
                    <a:ext uri="{A12FA001-AC4F-418D-AE19-62706E023703}">
                      <ahyp:hlinkClr xmlns:ahyp="http://schemas.microsoft.com/office/drawing/2018/hyperlinkcolor" val="tx"/>
                    </a:ext>
                  </a:extLst>
                </a:hlinkClick>
              </a:rPr>
              <a:t>https://docs.microsoft.com/en-us/sql/dma/dma-overview?view=sql-server-ver15</a:t>
            </a:r>
            <a:endParaRPr lang="en-NZ" sz="1400" dirty="0">
              <a:solidFill>
                <a:srgbClr val="0070C0"/>
              </a:solidFill>
            </a:endParaRPr>
          </a:p>
          <a:p>
            <a:pPr marL="285750" indent="-285750">
              <a:buFont typeface="Arial" panose="020B0604020202020204" pitchFamily="34" charset="0"/>
              <a:buChar char="•"/>
            </a:pPr>
            <a:r>
              <a:rPr lang="en-NZ" sz="1400" dirty="0">
                <a:solidFill>
                  <a:srgbClr val="0070C0"/>
                </a:solidFill>
                <a:hlinkClick r:id="rId7">
                  <a:extLst>
                    <a:ext uri="{A12FA001-AC4F-418D-AE19-62706E023703}">
                      <ahyp:hlinkClr xmlns:ahyp="http://schemas.microsoft.com/office/drawing/2018/hyperlinkcolor" val="tx"/>
                    </a:ext>
                  </a:extLst>
                </a:hlinkClick>
              </a:rPr>
              <a:t>https://docs.microsoft.com/en-us/sql/dea/database-experimentation-assistant-overview?view=sql-server-ver15 </a:t>
            </a:r>
            <a:endParaRPr lang="en-NZ" sz="1400" dirty="0">
              <a:solidFill>
                <a:srgbClr val="0070C0"/>
              </a:solidFill>
            </a:endParaRPr>
          </a:p>
          <a:p>
            <a:pPr marL="285750" indent="-285750">
              <a:buFont typeface="Arial" panose="020B0604020202020204" pitchFamily="34" charset="0"/>
              <a:buChar char="•"/>
            </a:pPr>
            <a:r>
              <a:rPr lang="en-NZ" sz="1400" dirty="0">
                <a:solidFill>
                  <a:srgbClr val="0070C0"/>
                </a:solidFill>
                <a:hlinkClick r:id="rId8">
                  <a:extLst>
                    <a:ext uri="{A12FA001-AC4F-418D-AE19-62706E023703}">
                      <ahyp:hlinkClr xmlns:ahyp="http://schemas.microsoft.com/office/drawing/2018/hyperlinkcolor" val="tx"/>
                    </a:ext>
                  </a:extLst>
                </a:hlinkClick>
              </a:rPr>
              <a:t>https://docs.microsoft.com/en-us/azure/dms/</a:t>
            </a:r>
            <a:endParaRPr lang="en-NZ" sz="1400" dirty="0">
              <a:solidFill>
                <a:srgbClr val="0070C0"/>
              </a:solidFill>
            </a:endParaRPr>
          </a:p>
          <a:p>
            <a:pPr marL="285750" indent="-285750">
              <a:buFont typeface="Arial" panose="020B0604020202020204" pitchFamily="34" charset="0"/>
              <a:buChar char="•"/>
            </a:pPr>
            <a:r>
              <a:rPr lang="en-NZ" sz="1400" dirty="0">
                <a:solidFill>
                  <a:srgbClr val="0070C0"/>
                </a:solidFill>
                <a:hlinkClick r:id="rId9">
                  <a:extLst>
                    <a:ext uri="{A12FA001-AC4F-418D-AE19-62706E023703}">
                      <ahyp:hlinkClr xmlns:ahyp="http://schemas.microsoft.com/office/drawing/2018/hyperlinkcolor" val="tx"/>
                    </a:ext>
                  </a:extLst>
                </a:hlinkClick>
              </a:rPr>
              <a:t>https://datamigration.microsoft.com/scenario/sql-to-azuresqldbmi?step=1</a:t>
            </a:r>
            <a:endParaRPr lang="en-NZ" sz="1400" dirty="0">
              <a:solidFill>
                <a:srgbClr val="0070C0"/>
              </a:solidFill>
            </a:endParaRPr>
          </a:p>
          <a:p>
            <a:pPr marL="285750" indent="-285750">
              <a:buFont typeface="Arial" panose="020B0604020202020204" pitchFamily="34" charset="0"/>
              <a:buChar char="•"/>
            </a:pPr>
            <a:r>
              <a:rPr lang="en-NZ" sz="1400" dirty="0">
                <a:solidFill>
                  <a:srgbClr val="0070C0"/>
                </a:solidFill>
                <a:hlinkClick r:id="rId10">
                  <a:extLst>
                    <a:ext uri="{A12FA001-AC4F-418D-AE19-62706E023703}">
                      <ahyp:hlinkClr xmlns:ahyp="http://schemas.microsoft.com/office/drawing/2018/hyperlinkcolor" val="tx"/>
                    </a:ext>
                  </a:extLst>
                </a:hlinkClick>
              </a:rPr>
              <a:t>https://docs.microsoft.com/en-us/azure/sql-database/sql-database-managed-instance-resource-limits</a:t>
            </a:r>
            <a:endParaRPr lang="en-NZ" sz="1400" dirty="0">
              <a:solidFill>
                <a:srgbClr val="0070C0"/>
              </a:solidFill>
            </a:endParaRPr>
          </a:p>
          <a:p>
            <a:pPr marL="285750" indent="-285750">
              <a:buFont typeface="Arial" panose="020B0604020202020204" pitchFamily="34" charset="0"/>
              <a:buChar char="•"/>
            </a:pPr>
            <a:r>
              <a:rPr lang="en-NZ" sz="1400" dirty="0">
                <a:solidFill>
                  <a:srgbClr val="0070C0"/>
                </a:solidFill>
                <a:hlinkClick r:id="rId11">
                  <a:extLst>
                    <a:ext uri="{A12FA001-AC4F-418D-AE19-62706E023703}">
                      <ahyp:hlinkClr xmlns:ahyp="http://schemas.microsoft.com/office/drawing/2018/hyperlinkcolor" val="tx"/>
                    </a:ext>
                  </a:extLst>
                </a:hlinkClick>
              </a:rPr>
              <a:t>https://docs.microsoft.com/en-us/azure/sql-database/sql-database-features</a:t>
            </a:r>
            <a:endParaRPr lang="en-NZ" sz="1400" dirty="0">
              <a:solidFill>
                <a:srgbClr val="0070C0"/>
              </a:solidFill>
            </a:endParaRPr>
          </a:p>
          <a:p>
            <a:pPr marL="285750" indent="-285750">
              <a:buFont typeface="Arial" panose="020B0604020202020204" pitchFamily="34" charset="0"/>
              <a:buChar char="•"/>
            </a:pPr>
            <a:r>
              <a:rPr lang="en-NZ" sz="1400" dirty="0">
                <a:solidFill>
                  <a:srgbClr val="0070C0"/>
                </a:solidFill>
                <a:hlinkClick r:id="rId12">
                  <a:extLst>
                    <a:ext uri="{A12FA001-AC4F-418D-AE19-62706E023703}">
                      <ahyp:hlinkClr xmlns:ahyp="http://schemas.microsoft.com/office/drawing/2018/hyperlinkcolor" val="tx"/>
                    </a:ext>
                  </a:extLst>
                </a:hlinkClick>
              </a:rPr>
              <a:t>https://docs.microsoft.com/en-us/azure/sql-database/sql-database-paas-vs-sql-server-iaas</a:t>
            </a:r>
            <a:endParaRPr lang="en-US" sz="1400" dirty="0">
              <a:solidFill>
                <a:srgbClr val="0070C0"/>
              </a:solidFill>
            </a:endParaRPr>
          </a:p>
          <a:p>
            <a:endParaRPr lang="en-US" sz="1600" dirty="0"/>
          </a:p>
          <a:p>
            <a:endParaRPr lang="en-US" sz="1800" dirty="0"/>
          </a:p>
        </p:txBody>
      </p:sp>
    </p:spTree>
    <p:extLst>
      <p:ext uri="{BB962C8B-B14F-4D97-AF65-F5344CB8AC3E}">
        <p14:creationId xmlns:p14="http://schemas.microsoft.com/office/powerpoint/2010/main" val="2209091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848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4C4037-60C8-4EF1-9028-88C738B52A52}"/>
              </a:ext>
            </a:extLst>
          </p:cNvPr>
          <p:cNvSpPr/>
          <p:nvPr/>
        </p:nvSpPr>
        <p:spPr>
          <a:xfrm>
            <a:off x="4298132" y="456993"/>
            <a:ext cx="4845868" cy="441524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4382BEA-B6E8-4A34-B1C9-0F6E08CD2798}"/>
              </a:ext>
            </a:extLst>
          </p:cNvPr>
          <p:cNvGrpSpPr/>
          <p:nvPr/>
        </p:nvGrpSpPr>
        <p:grpSpPr>
          <a:xfrm>
            <a:off x="4572000" y="670895"/>
            <a:ext cx="3470553" cy="4201343"/>
            <a:chOff x="4559900" y="828282"/>
            <a:chExt cx="3470553" cy="4201343"/>
          </a:xfrm>
        </p:grpSpPr>
        <p:pic>
          <p:nvPicPr>
            <p:cNvPr id="14" name="Picture 13" descr="https://eastus1-mediap.svc.ms/transform/thumbnail?provider=spo&amp;inputFormat=png&amp;cs=fFNQTw&amp;docid=https%3A%2F%2Fsqlpass365-my.sharepoint.com%3A443%2F_api%2Fv2.0%2Fdrives%2Fb!foE7roR9Jkahp1eDpbuCNzsI0q0yYmNIvCrkt06UyE68uZlao4rJQZ3tymFRSPDq%2Fitems%2F01FYQCTPJPSMVC3OMFCJH2NL2K6MN5DC4W%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440&amp;height=71&amp;action=Access">
              <a:extLst>
                <a:ext uri="{FF2B5EF4-FFF2-40B4-BE49-F238E27FC236}">
                  <a16:creationId xmlns:a16="http://schemas.microsoft.com/office/drawing/2014/main" id="{707CAF1F-D36A-452B-B586-EA5874FCB2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900" y="828282"/>
              <a:ext cx="3470553" cy="56002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4079E069-6366-46BB-9BF5-BB4482E7AA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246026" y="1703076"/>
              <a:ext cx="2150078" cy="27555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8793596D-8DD3-40E3-AD7A-6507CB452408}"/>
                </a:ext>
              </a:extLst>
            </p:cNvPr>
            <p:cNvGrpSpPr/>
            <p:nvPr/>
          </p:nvGrpSpPr>
          <p:grpSpPr>
            <a:xfrm>
              <a:off x="5441587" y="2918785"/>
              <a:ext cx="1758955" cy="2110840"/>
              <a:chOff x="5402702" y="2376242"/>
              <a:chExt cx="1758955" cy="2110840"/>
            </a:xfrm>
          </p:grpSpPr>
          <p:pic>
            <p:nvPicPr>
              <p:cNvPr id="19" name="Picture 18">
                <a:extLst>
                  <a:ext uri="{FF2B5EF4-FFF2-40B4-BE49-F238E27FC236}">
                    <a16:creationId xmlns:a16="http://schemas.microsoft.com/office/drawing/2014/main" id="{FD03FA3D-E7D5-4DB5-B561-76F01579372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92629" y="2912533"/>
                <a:ext cx="1147344" cy="314152"/>
              </a:xfrm>
              <a:prstGeom prst="rect">
                <a:avLst/>
              </a:prstGeom>
            </p:spPr>
          </p:pic>
          <p:pic>
            <p:nvPicPr>
              <p:cNvPr id="20" name="Picture 12" descr="https://eastus1-mediap.svc.ms/transform/thumbnail?provider=spo&amp;inputFormat=png&amp;cs=fFNQTw&amp;docid=https%3A%2F%2Fsqlpass365-my.sharepoint.com%3A443%2F_api%2Fv2.0%2Fdrives%2Fb!foE7roR9Jkahp1eDpbuCNzsI0q0yYmNIvCrkt06UyE68uZlao4rJQZ3tymFRSPDq%2Fitems%2F01FYQCTPJC63LHZ3GD7BD2XM6MT4HCLZPK%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910&amp;height=98&amp;action=Access">
                <a:extLst>
                  <a:ext uri="{FF2B5EF4-FFF2-40B4-BE49-F238E27FC236}">
                    <a16:creationId xmlns:a16="http://schemas.microsoft.com/office/drawing/2014/main" id="{277A3DC0-5F89-4167-BCB9-FD56641252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0473" y="2376242"/>
                <a:ext cx="1681184" cy="18105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5A17CE61-A3CE-49A0-801C-BA7C26D846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3401" y="4276360"/>
                <a:ext cx="1325800" cy="210722"/>
              </a:xfrm>
              <a:prstGeom prst="rect">
                <a:avLst/>
              </a:prstGeom>
            </p:spPr>
          </p:pic>
          <p:pic>
            <p:nvPicPr>
              <p:cNvPr id="23" name="Picture 22">
                <a:extLst>
                  <a:ext uri="{FF2B5EF4-FFF2-40B4-BE49-F238E27FC236}">
                    <a16:creationId xmlns:a16="http://schemas.microsoft.com/office/drawing/2014/main" id="{D951445C-BEED-4F50-8DF2-DD1C32D8B5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02702" y="3576933"/>
                <a:ext cx="1727198" cy="344292"/>
              </a:xfrm>
              <a:prstGeom prst="rect">
                <a:avLst/>
              </a:prstGeom>
            </p:spPr>
          </p:pic>
        </p:grpSp>
        <p:pic>
          <p:nvPicPr>
            <p:cNvPr id="18" name="Picture 17" descr="A picture containing drawing&#10;&#10;Description automatically generated">
              <a:extLst>
                <a:ext uri="{FF2B5EF4-FFF2-40B4-BE49-F238E27FC236}">
                  <a16:creationId xmlns:a16="http://schemas.microsoft.com/office/drawing/2014/main" id="{7085F648-1234-484B-B120-B489DB690C8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78988" y="2085097"/>
              <a:ext cx="2618296" cy="687048"/>
            </a:xfrm>
            <a:prstGeom prst="rect">
              <a:avLst/>
            </a:prstGeom>
          </p:spPr>
        </p:pic>
      </p:grpSp>
      <p:sp>
        <p:nvSpPr>
          <p:cNvPr id="2" name="Text Placeholder 1">
            <a:extLst>
              <a:ext uri="{FF2B5EF4-FFF2-40B4-BE49-F238E27FC236}">
                <a16:creationId xmlns:a16="http://schemas.microsoft.com/office/drawing/2014/main" id="{05789A90-8FE5-A846-B018-A96E691FC689}"/>
              </a:ext>
            </a:extLst>
          </p:cNvPr>
          <p:cNvSpPr>
            <a:spLocks noGrp="1"/>
          </p:cNvSpPr>
          <p:nvPr>
            <p:ph type="body" sz="quarter" idx="11"/>
          </p:nvPr>
        </p:nvSpPr>
        <p:spPr>
          <a:xfrm>
            <a:off x="440271" y="1561012"/>
            <a:ext cx="3434612" cy="2995678"/>
          </a:xfrm>
        </p:spPr>
        <p:txBody>
          <a:bodyPr/>
          <a:lstStyle/>
          <a:p>
            <a:r>
              <a:rPr lang="en-US" sz="4400" dirty="0"/>
              <a:t>Thank you to our Global  Sponsors</a:t>
            </a:r>
          </a:p>
        </p:txBody>
      </p:sp>
    </p:spTree>
    <p:extLst>
      <p:ext uri="{BB962C8B-B14F-4D97-AF65-F5344CB8AC3E}">
        <p14:creationId xmlns:p14="http://schemas.microsoft.com/office/powerpoint/2010/main" val="37236283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B4C4037-60C8-4EF1-9028-88C738B52A52}"/>
              </a:ext>
            </a:extLst>
          </p:cNvPr>
          <p:cNvSpPr/>
          <p:nvPr/>
        </p:nvSpPr>
        <p:spPr>
          <a:xfrm>
            <a:off x="3683000" y="0"/>
            <a:ext cx="5461000" cy="514349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05789A90-8FE5-A846-B018-A96E691FC689}"/>
              </a:ext>
            </a:extLst>
          </p:cNvPr>
          <p:cNvSpPr>
            <a:spLocks noGrp="1"/>
          </p:cNvSpPr>
          <p:nvPr>
            <p:ph type="body" sz="quarter" idx="11"/>
          </p:nvPr>
        </p:nvSpPr>
        <p:spPr>
          <a:xfrm>
            <a:off x="440271" y="1561012"/>
            <a:ext cx="3327277" cy="2995678"/>
          </a:xfrm>
        </p:spPr>
        <p:txBody>
          <a:bodyPr/>
          <a:lstStyle/>
          <a:p>
            <a:r>
              <a:rPr lang="en-US" sz="4400" dirty="0"/>
              <a:t>Thank you to our Event  Sponsors</a:t>
            </a:r>
          </a:p>
        </p:txBody>
      </p:sp>
      <p:pic>
        <p:nvPicPr>
          <p:cNvPr id="3" name="Picture 2" descr="https://eastus1-mediap.svc.ms/transform/thumbnail?provider=spo&amp;inputFormat=png&amp;cs=fFNQTw&amp;docid=https%3A%2F%2Fsqlpass365-my.sharepoint.com%3A443%2F_api%2Fv2.0%2Fdrives%2Fb!foE7roR9Jkahp1eDpbuCNzsI0q0yYmNIvCrkt06UyE68uZlao4rJQZ3tymFRSPDq%2Fitems%2F01FYQCTPJPSMVC3OMFCJH2NL2K6MN5DC4W%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440&amp;height=71&amp;action=Access">
            <a:extLst>
              <a:ext uri="{FF2B5EF4-FFF2-40B4-BE49-F238E27FC236}">
                <a16:creationId xmlns:a16="http://schemas.microsoft.com/office/drawing/2014/main" id="{1791629B-37C7-4B07-ABBE-6FD9600809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600" y="372571"/>
            <a:ext cx="3470553" cy="56002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CD31613-1C2D-4286-B2C9-72039F4118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3149" y="4243857"/>
            <a:ext cx="1809877" cy="287661"/>
          </a:xfrm>
          <a:prstGeom prst="rect">
            <a:avLst/>
          </a:prstGeom>
        </p:spPr>
      </p:pic>
      <p:pic>
        <p:nvPicPr>
          <p:cNvPr id="5" name="Picture 4" descr="A picture containing plate, drawing, clock, cup&#10;&#10;Description automatically generated">
            <a:extLst>
              <a:ext uri="{FF2B5EF4-FFF2-40B4-BE49-F238E27FC236}">
                <a16:creationId xmlns:a16="http://schemas.microsoft.com/office/drawing/2014/main" id="{0DA9E6AA-343C-4E0D-B64A-AD7F7872BF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87843" y="433511"/>
            <a:ext cx="1034627" cy="618796"/>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CEC02A8B-8E97-4B71-92C4-5319E290751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97810" y="1650277"/>
            <a:ext cx="1792902" cy="618796"/>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E1184C96-182E-45C5-BCE4-C694F1242BA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73576" y="2874217"/>
            <a:ext cx="2145407" cy="882645"/>
          </a:xfrm>
          <a:prstGeom prst="rect">
            <a:avLst/>
          </a:prstGeom>
        </p:spPr>
      </p:pic>
      <p:pic>
        <p:nvPicPr>
          <p:cNvPr id="15" name="Picture 14" descr="A close up of a sign&#10;&#10;Description automatically generated">
            <a:extLst>
              <a:ext uri="{FF2B5EF4-FFF2-40B4-BE49-F238E27FC236}">
                <a16:creationId xmlns:a16="http://schemas.microsoft.com/office/drawing/2014/main" id="{01924552-2DFA-4022-9E09-7CDE6C57B2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4261" y="2874428"/>
            <a:ext cx="2000000" cy="742857"/>
          </a:xfrm>
          <a:prstGeom prst="rect">
            <a:avLst/>
          </a:prstGeom>
        </p:spPr>
      </p:pic>
      <p:pic>
        <p:nvPicPr>
          <p:cNvPr id="14" name="Picture 13" descr="A picture containing drawing, clock&#10;&#10;Description automatically generated">
            <a:extLst>
              <a:ext uri="{FF2B5EF4-FFF2-40B4-BE49-F238E27FC236}">
                <a16:creationId xmlns:a16="http://schemas.microsoft.com/office/drawing/2014/main" id="{5F9F82BE-B66E-482B-B53C-2F9FCA8138A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56816" y="1305163"/>
            <a:ext cx="1378928" cy="1378928"/>
          </a:xfrm>
          <a:prstGeom prst="rect">
            <a:avLst/>
          </a:prstGeom>
        </p:spPr>
      </p:pic>
    </p:spTree>
    <p:extLst>
      <p:ext uri="{BB962C8B-B14F-4D97-AF65-F5344CB8AC3E}">
        <p14:creationId xmlns:p14="http://schemas.microsoft.com/office/powerpoint/2010/main" val="1741160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975C-EFA8-DF42-8906-4B73E8DD02FC}"/>
              </a:ext>
            </a:extLst>
          </p:cNvPr>
          <p:cNvSpPr>
            <a:spLocks noGrp="1"/>
          </p:cNvSpPr>
          <p:nvPr>
            <p:ph type="title"/>
          </p:nvPr>
        </p:nvSpPr>
        <p:spPr>
          <a:xfrm>
            <a:off x="0" y="254726"/>
            <a:ext cx="9144000" cy="1924681"/>
          </a:xfrm>
        </p:spPr>
        <p:txBody>
          <a:bodyPr anchor="t">
            <a:normAutofit/>
          </a:bodyPr>
          <a:lstStyle/>
          <a:p>
            <a:pPr algn="ctr">
              <a:spcBef>
                <a:spcPts val="450"/>
              </a:spcBef>
              <a:spcAft>
                <a:spcPts val="450"/>
              </a:spcAft>
            </a:pPr>
            <a:r>
              <a:rPr lang="en-US" sz="3000" dirty="0"/>
              <a:t>Thank You to our Global SQLSaturday Sponsors</a:t>
            </a:r>
          </a:p>
        </p:txBody>
      </p:sp>
      <p:pic>
        <p:nvPicPr>
          <p:cNvPr id="1026" name="Picture 2" descr="https://eastus1-mediap.svc.ms/transform/thumbnail?provider=spo&amp;inputFormat=png&amp;cs=fFNQTw&amp;docid=https%3A%2F%2Fsqlpass365-my.sharepoint.com%3A443%2F_api%2Fv2.0%2Fdrives%2Fb!foE7roR9Jkahp1eDpbuCNzsI0q0yYmNIvCrkt06UyE68uZlao4rJQZ3tymFRSPDq%2Fitems%2F01FYQCTPJPSMVC3OMFCJH2NL2K6MN5DC4W%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440&amp;height=71&amp;action=Access">
            <a:extLst>
              <a:ext uri="{FF2B5EF4-FFF2-40B4-BE49-F238E27FC236}">
                <a16:creationId xmlns:a16="http://schemas.microsoft.com/office/drawing/2014/main" id="{0291E54C-5F57-4F79-97CB-E98502596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637" y="1112979"/>
            <a:ext cx="3470553" cy="56002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D5AFCB54-D0DD-4B05-84AA-4D6CE5BB1604}"/>
              </a:ext>
            </a:extLst>
          </p:cNvPr>
          <p:cNvGrpSpPr/>
          <p:nvPr/>
        </p:nvGrpSpPr>
        <p:grpSpPr>
          <a:xfrm>
            <a:off x="2016094" y="2175322"/>
            <a:ext cx="4949639" cy="2385069"/>
            <a:chOff x="2688126" y="2900429"/>
            <a:chExt cx="6599518" cy="3180092"/>
          </a:xfrm>
        </p:grpSpPr>
        <p:grpSp>
          <p:nvGrpSpPr>
            <p:cNvPr id="9" name="Group 8">
              <a:extLst>
                <a:ext uri="{FF2B5EF4-FFF2-40B4-BE49-F238E27FC236}">
                  <a16:creationId xmlns:a16="http://schemas.microsoft.com/office/drawing/2014/main" id="{C76206D1-04AD-43D8-A5EA-56CD63966D5E}"/>
                </a:ext>
              </a:extLst>
            </p:cNvPr>
            <p:cNvGrpSpPr/>
            <p:nvPr/>
          </p:nvGrpSpPr>
          <p:grpSpPr>
            <a:xfrm>
              <a:off x="2688126" y="2900429"/>
              <a:ext cx="2241579" cy="3128240"/>
              <a:chOff x="2688126" y="2900429"/>
              <a:chExt cx="2241579" cy="3128240"/>
            </a:xfrm>
          </p:grpSpPr>
          <p:pic>
            <p:nvPicPr>
              <p:cNvPr id="6" name="Picture 5">
                <a:extLst>
                  <a:ext uri="{FF2B5EF4-FFF2-40B4-BE49-F238E27FC236}">
                    <a16:creationId xmlns:a16="http://schemas.microsoft.com/office/drawing/2014/main" id="{82334BC9-50B9-2D46-8F8F-BA6FDE6AE64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17017" y="2900429"/>
                <a:ext cx="1783796" cy="488420"/>
              </a:xfrm>
              <a:prstGeom prst="rect">
                <a:avLst/>
              </a:prstGeom>
            </p:spPr>
          </p:pic>
          <p:pic>
            <p:nvPicPr>
              <p:cNvPr id="1036" name="Picture 12" descr="https://eastus1-mediap.svc.ms/transform/thumbnail?provider=spo&amp;inputFormat=png&amp;cs=fFNQTw&amp;docid=https%3A%2F%2Fsqlpass365-my.sharepoint.com%3A443%2F_api%2Fv2.0%2Fdrives%2Fb!foE7roR9Jkahp1eDpbuCNzsI0q0yYmNIvCrkt06UyE68uZlao4rJQZ3tymFRSPDq%2Fitems%2F01FYQCTPJC63LHZ3GD7BD2XM6MT4HCLZPK%3Fversion%3DPublished&amp;access_token=eyJ0eXAiOiJKV1QiLCJhbGciOiJub25lIn0.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V2RaL0FWdjZucU9ldG5SWm1aSVU5RUh5eXB3WDh2STFMREN1ZXJTQmZqZz0&amp;encodeFailures=1&amp;srcWidth=&amp;srcHeight=&amp;width=910&amp;height=98&amp;action=Access">
                <a:extLst>
                  <a:ext uri="{FF2B5EF4-FFF2-40B4-BE49-F238E27FC236}">
                    <a16:creationId xmlns:a16="http://schemas.microsoft.com/office/drawing/2014/main" id="{514D55DE-709C-49C6-84DF-6AAAA00B20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88126" y="5787268"/>
                <a:ext cx="2241579" cy="2414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949894B-EB94-4D76-A1FC-6C61E2B64CBE}"/>
                  </a:ext>
                </a:extLst>
              </p:cNvPr>
              <p:cNvPicPr>
                <a:picLocks noChangeAspect="1"/>
              </p:cNvPicPr>
              <p:nvPr/>
            </p:nvPicPr>
            <p:blipFill>
              <a:blip r:embed="rId6"/>
              <a:stretch>
                <a:fillRect/>
              </a:stretch>
            </p:blipFill>
            <p:spPr>
              <a:xfrm>
                <a:off x="2726370" y="4185322"/>
                <a:ext cx="2165090" cy="682804"/>
              </a:xfrm>
              <a:prstGeom prst="rect">
                <a:avLst/>
              </a:prstGeom>
            </p:spPr>
          </p:pic>
        </p:grpSp>
        <p:grpSp>
          <p:nvGrpSpPr>
            <p:cNvPr id="11" name="Group 10">
              <a:extLst>
                <a:ext uri="{FF2B5EF4-FFF2-40B4-BE49-F238E27FC236}">
                  <a16:creationId xmlns:a16="http://schemas.microsoft.com/office/drawing/2014/main" id="{D0BFF765-6136-4591-AE19-3D3C3695892A}"/>
                </a:ext>
              </a:extLst>
            </p:cNvPr>
            <p:cNvGrpSpPr/>
            <p:nvPr/>
          </p:nvGrpSpPr>
          <p:grpSpPr>
            <a:xfrm>
              <a:off x="6420874" y="2978334"/>
              <a:ext cx="2866770" cy="3102187"/>
              <a:chOff x="6420874" y="2978334"/>
              <a:chExt cx="2866770" cy="3102187"/>
            </a:xfrm>
          </p:grpSpPr>
          <p:pic>
            <p:nvPicPr>
              <p:cNvPr id="8" name="Picture 7">
                <a:extLst>
                  <a:ext uri="{FF2B5EF4-FFF2-40B4-BE49-F238E27FC236}">
                    <a16:creationId xmlns:a16="http://schemas.microsoft.com/office/drawing/2014/main" id="{E5EC7415-000E-C64F-9C86-3A1888B6FFE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33469" y="5543174"/>
                <a:ext cx="2241581" cy="537347"/>
              </a:xfrm>
              <a:prstGeom prst="rect">
                <a:avLst/>
              </a:prstGeom>
            </p:spPr>
          </p:pic>
          <p:pic>
            <p:nvPicPr>
              <p:cNvPr id="1034" name="Picture 10">
                <a:extLst>
                  <a:ext uri="{FF2B5EF4-FFF2-40B4-BE49-F238E27FC236}">
                    <a16:creationId xmlns:a16="http://schemas.microsoft.com/office/drawing/2014/main" id="{A6D22DBF-A179-41EA-A7AB-1FFCC6B7272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6420874" y="2978334"/>
                <a:ext cx="2866770" cy="3674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084536A-5919-4ECD-A8A4-62FD29B63D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88003" y="4185322"/>
                <a:ext cx="2532512" cy="506503"/>
              </a:xfrm>
              <a:prstGeom prst="rect">
                <a:avLst/>
              </a:prstGeom>
            </p:spPr>
          </p:pic>
        </p:grpSp>
      </p:grpSp>
    </p:spTree>
    <p:extLst>
      <p:ext uri="{BB962C8B-B14F-4D97-AF65-F5344CB8AC3E}">
        <p14:creationId xmlns:p14="http://schemas.microsoft.com/office/powerpoint/2010/main" val="8883421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7503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72083-8212-FA43-8001-6FE1E72A932C}"/>
              </a:ext>
            </a:extLst>
          </p:cNvPr>
          <p:cNvSpPr>
            <a:spLocks noGrp="1"/>
          </p:cNvSpPr>
          <p:nvPr>
            <p:ph type="title"/>
          </p:nvPr>
        </p:nvSpPr>
        <p:spPr/>
        <p:txBody>
          <a:bodyPr/>
          <a:lstStyle/>
          <a:p>
            <a:r>
              <a:rPr lang="en-US" dirty="0"/>
              <a:t>Agenda</a:t>
            </a:r>
          </a:p>
        </p:txBody>
      </p:sp>
      <p:graphicFrame>
        <p:nvGraphicFramePr>
          <p:cNvPr id="9" name="Chart 8">
            <a:extLst>
              <a:ext uri="{FF2B5EF4-FFF2-40B4-BE49-F238E27FC236}">
                <a16:creationId xmlns:a16="http://schemas.microsoft.com/office/drawing/2014/main" id="{C7CB9D78-66AA-4344-9B7E-176149F3C519}"/>
              </a:ext>
            </a:extLst>
          </p:cNvPr>
          <p:cNvGraphicFramePr/>
          <p:nvPr/>
        </p:nvGraphicFramePr>
        <p:xfrm>
          <a:off x="-12319" y="2446262"/>
          <a:ext cx="1602900" cy="1068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220FCA65-12AD-EA46-BFF2-EEB8681BB66C}"/>
              </a:ext>
            </a:extLst>
          </p:cNvPr>
          <p:cNvGraphicFramePr/>
          <p:nvPr/>
        </p:nvGraphicFramePr>
        <p:xfrm>
          <a:off x="-12319" y="3572261"/>
          <a:ext cx="1602900" cy="1068600"/>
        </p:xfrm>
        <a:graphic>
          <a:graphicData uri="http://schemas.openxmlformats.org/drawingml/2006/chart">
            <c:chart xmlns:c="http://schemas.openxmlformats.org/drawingml/2006/chart" xmlns:r="http://schemas.openxmlformats.org/officeDocument/2006/relationships" r:id="rId4"/>
          </a:graphicData>
        </a:graphic>
      </p:graphicFrame>
      <p:sp>
        <p:nvSpPr>
          <p:cNvPr id="21" name="Text Placeholder 3">
            <a:extLst>
              <a:ext uri="{FF2B5EF4-FFF2-40B4-BE49-F238E27FC236}">
                <a16:creationId xmlns:a16="http://schemas.microsoft.com/office/drawing/2014/main" id="{5FC4109F-FEDB-D84F-889B-E6FC658C68CD}"/>
              </a:ext>
            </a:extLst>
          </p:cNvPr>
          <p:cNvSpPr txBox="1">
            <a:spLocks/>
          </p:cNvSpPr>
          <p:nvPr/>
        </p:nvSpPr>
        <p:spPr>
          <a:xfrm>
            <a:off x="108354" y="1619988"/>
            <a:ext cx="6330950" cy="390525"/>
          </a:xfrm>
          <a:prstGeom prst="rect">
            <a:avLst/>
          </a:prstGeom>
        </p:spPr>
        <p:txBody>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solidFill>
                <a:schemeClr val="accent2"/>
              </a:solidFill>
              <a:latin typeface="+mn-lt"/>
              <a:cs typeface="Segoe UI Semibold" panose="020B0502040204020203" pitchFamily="34" charset="0"/>
            </a:endParaRPr>
          </a:p>
        </p:txBody>
      </p:sp>
      <p:pic>
        <p:nvPicPr>
          <p:cNvPr id="17" name="Picture 16">
            <a:extLst>
              <a:ext uri="{FF2B5EF4-FFF2-40B4-BE49-F238E27FC236}">
                <a16:creationId xmlns:a16="http://schemas.microsoft.com/office/drawing/2014/main" id="{CC88BC40-12D0-8349-B02C-94D70410C4F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57233" r="7711"/>
          <a:stretch/>
        </p:blipFill>
        <p:spPr>
          <a:xfrm>
            <a:off x="6441328" y="0"/>
            <a:ext cx="2704700" cy="5143500"/>
          </a:xfrm>
          <a:prstGeom prst="rect">
            <a:avLst/>
          </a:prstGeom>
        </p:spPr>
      </p:pic>
      <p:sp>
        <p:nvSpPr>
          <p:cNvPr id="18" name="Rectangle 17">
            <a:extLst>
              <a:ext uri="{FF2B5EF4-FFF2-40B4-BE49-F238E27FC236}">
                <a16:creationId xmlns:a16="http://schemas.microsoft.com/office/drawing/2014/main" id="{9FCB08A5-2595-5949-8829-9D485CCDA78A}"/>
              </a:ext>
            </a:extLst>
          </p:cNvPr>
          <p:cNvSpPr/>
          <p:nvPr/>
        </p:nvSpPr>
        <p:spPr>
          <a:xfrm rot="16200000">
            <a:off x="4955381" y="1483919"/>
            <a:ext cx="5143500" cy="2175653"/>
          </a:xfrm>
          <a:prstGeom prst="rect">
            <a:avLst/>
          </a:prstGeom>
          <a:gradFill>
            <a:gsLst>
              <a:gs pos="0">
                <a:schemeClr val="tx1">
                  <a:alpha val="63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E2776D4E-BB40-4C84-8465-8A20901C9079}"/>
              </a:ext>
            </a:extLst>
          </p:cNvPr>
          <p:cNvSpPr/>
          <p:nvPr/>
        </p:nvSpPr>
        <p:spPr>
          <a:xfrm>
            <a:off x="312744" y="1255319"/>
            <a:ext cx="5637174" cy="3385542"/>
          </a:xfrm>
          <a:prstGeom prst="rect">
            <a:avLst/>
          </a:prstGeom>
        </p:spPr>
        <p:txBody>
          <a:bodyPr wrap="square">
            <a:spAutoFit/>
          </a:bodyPr>
          <a:lstStyle/>
          <a:p>
            <a:pPr marL="285750" indent="-285750">
              <a:buFont typeface="Arial" panose="020B0604020202020204" pitchFamily="34" charset="0"/>
              <a:buChar char="•"/>
            </a:pPr>
            <a:r>
              <a:rPr lang="en-NZ" sz="1600" dirty="0"/>
              <a:t>Cloud deployment options - Hosted service (PaaS), or a hosted infrastructure (IaaS)</a:t>
            </a:r>
          </a:p>
          <a:p>
            <a:pPr marL="285750" indent="-285750">
              <a:buFont typeface="Arial" panose="020B0604020202020204" pitchFamily="34" charset="0"/>
              <a:buChar char="•"/>
            </a:pPr>
            <a:r>
              <a:rPr lang="en-NZ" sz="1600" dirty="0"/>
              <a:t>Migration Plan - Target platform selection, Migration tools selection</a:t>
            </a:r>
          </a:p>
          <a:p>
            <a:pPr marL="285750" indent="-285750">
              <a:buFont typeface="Arial" panose="020B0604020202020204" pitchFamily="34" charset="0"/>
              <a:buChar char="•"/>
            </a:pPr>
            <a:r>
              <a:rPr lang="en-NZ" sz="1600" dirty="0"/>
              <a:t>Purchasing models PaaS - </a:t>
            </a:r>
            <a:r>
              <a:rPr lang="en-NZ" sz="1600" dirty="0" err="1"/>
              <a:t>vCore</a:t>
            </a:r>
            <a:r>
              <a:rPr lang="en-NZ" sz="1600" dirty="0"/>
              <a:t> and DTU </a:t>
            </a:r>
          </a:p>
          <a:p>
            <a:pPr marL="285750" indent="-285750">
              <a:buFont typeface="Arial" panose="020B0604020202020204" pitchFamily="34" charset="0"/>
              <a:buChar char="•"/>
            </a:pPr>
            <a:r>
              <a:rPr lang="en-NZ" sz="1600" dirty="0"/>
              <a:t>What is Azure SQL Database managed instance?</a:t>
            </a:r>
          </a:p>
          <a:p>
            <a:pPr marL="285750" indent="-285750">
              <a:buFont typeface="Arial" panose="020B0604020202020204" pitchFamily="34" charset="0"/>
              <a:buChar char="•"/>
            </a:pPr>
            <a:r>
              <a:rPr lang="en-NZ" sz="1600" dirty="0"/>
              <a:t>Architectural models that are used in Azure SQL Managed Instance</a:t>
            </a:r>
          </a:p>
          <a:p>
            <a:pPr marL="285750" indent="-285750">
              <a:buFont typeface="Arial" panose="020B0604020202020204" pitchFamily="34" charset="0"/>
              <a:buChar char="•"/>
            </a:pPr>
            <a:r>
              <a:rPr lang="en-NZ" sz="1600" dirty="0"/>
              <a:t>Migration from IaaS VM SQL Server instance to Azure SQL Managed Instance</a:t>
            </a:r>
          </a:p>
          <a:p>
            <a:pPr marL="285750" indent="-285750">
              <a:buFont typeface="Arial" panose="020B0604020202020204" pitchFamily="34" charset="0"/>
              <a:buChar char="•"/>
            </a:pPr>
            <a:r>
              <a:rPr lang="en-NZ" sz="1600" dirty="0"/>
              <a:t>Data Migration Assistant (DMA)</a:t>
            </a:r>
          </a:p>
          <a:p>
            <a:pPr marL="285750" indent="-285750">
              <a:buFont typeface="Arial" panose="020B0604020202020204" pitchFamily="34" charset="0"/>
              <a:buChar char="•"/>
            </a:pPr>
            <a:r>
              <a:rPr lang="en-NZ" sz="1600" dirty="0"/>
              <a:t>Database Experimentation Assistant (DEA)</a:t>
            </a:r>
          </a:p>
          <a:p>
            <a:pPr marL="285750" indent="-285750">
              <a:buFont typeface="Arial" panose="020B0604020202020204" pitchFamily="34" charset="0"/>
              <a:buChar char="•"/>
            </a:pPr>
            <a:r>
              <a:rPr lang="en-NZ" sz="1600" dirty="0"/>
              <a:t>Database Migration Services (DMS)</a:t>
            </a:r>
          </a:p>
        </p:txBody>
      </p:sp>
    </p:spTree>
    <p:extLst>
      <p:ext uri="{BB962C8B-B14F-4D97-AF65-F5344CB8AC3E}">
        <p14:creationId xmlns:p14="http://schemas.microsoft.com/office/powerpoint/2010/main" val="1091051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B302AD-01D4-4D47-8F5A-4EB0412E0E49}"/>
              </a:ext>
            </a:extLst>
          </p:cNvPr>
          <p:cNvSpPr>
            <a:spLocks noGrp="1"/>
          </p:cNvSpPr>
          <p:nvPr>
            <p:ph type="body" sz="quarter" idx="11"/>
          </p:nvPr>
        </p:nvSpPr>
        <p:spPr>
          <a:xfrm>
            <a:off x="439738" y="3035300"/>
            <a:ext cx="6841086" cy="1520825"/>
          </a:xfrm>
        </p:spPr>
        <p:txBody>
          <a:bodyPr/>
          <a:lstStyle/>
          <a:p>
            <a:r>
              <a:rPr lang="en-US" sz="3200" dirty="0"/>
              <a:t>Choose the right deployment option - Hosted service (PaaS), or a hosted infrastructure (IaaS)</a:t>
            </a:r>
          </a:p>
          <a:p>
            <a:endParaRPr lang="en-US" sz="2400" dirty="0"/>
          </a:p>
        </p:txBody>
      </p:sp>
    </p:spTree>
    <p:extLst>
      <p:ext uri="{BB962C8B-B14F-4D97-AF65-F5344CB8AC3E}">
        <p14:creationId xmlns:p14="http://schemas.microsoft.com/office/powerpoint/2010/main" val="1344552318"/>
      </p:ext>
    </p:extLst>
  </p:cSld>
  <p:clrMapOvr>
    <a:masterClrMapping/>
  </p:clrMapOvr>
</p:sld>
</file>

<file path=ppt/theme/theme1.xml><?xml version="1.0" encoding="utf-8"?>
<a:theme xmlns:a="http://schemas.openxmlformats.org/drawingml/2006/main" name="PASS 2013_SpeakerTemplate_16x9">
  <a:themeElements>
    <a:clrScheme name="SQLSat">
      <a:dk1>
        <a:srgbClr val="000000"/>
      </a:dk1>
      <a:lt1>
        <a:srgbClr val="AFAFAF"/>
      </a:lt1>
      <a:dk2>
        <a:srgbClr val="505050"/>
      </a:dk2>
      <a:lt2>
        <a:srgbClr val="FFFFFF"/>
      </a:lt2>
      <a:accent1>
        <a:srgbClr val="289E51"/>
      </a:accent1>
      <a:accent2>
        <a:srgbClr val="105820"/>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PASS 2013_SpeakerTemplate_16x9.potx</Template>
  <TotalTime>6860</TotalTime>
  <Words>3907</Words>
  <Application>Microsoft Office PowerPoint</Application>
  <PresentationFormat>On-screen Show (16:9)</PresentationFormat>
  <Paragraphs>422</Paragraphs>
  <Slides>72</Slides>
  <Notes>72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Arial</vt:lpstr>
      <vt:lpstr>Calibri</vt:lpstr>
      <vt:lpstr>Segoe UI</vt:lpstr>
      <vt:lpstr>Segoe UI Light</vt:lpstr>
      <vt:lpstr>Segoe UI Semibold</vt:lpstr>
      <vt:lpstr>Segoe UI Semilight</vt:lpstr>
      <vt:lpstr>Times New Roman</vt:lpstr>
      <vt:lpstr>PASS 2013_SpeakerTemplate_16x9</vt:lpstr>
      <vt:lpstr>Migration path from SQL Server Instance on Azure VM (IaaS) towards Azure SQL Managed Instance (PaaS)</vt:lpstr>
      <vt:lpstr>About me</vt:lpstr>
      <vt:lpstr>Explore your PASS community</vt:lpstr>
      <vt:lpstr>Missed PASS Summit 2019?</vt:lpstr>
      <vt:lpstr>PowerPoint Presentation</vt:lpstr>
      <vt:lpstr>PowerPoint Presentation</vt:lpstr>
      <vt:lpstr>PowerPoint Presentation</vt:lpstr>
      <vt:lpstr>Agenda</vt:lpstr>
      <vt:lpstr>PowerPoint Presentation</vt:lpstr>
      <vt:lpstr>Cloud models: IaaS, PaaS</vt:lpstr>
      <vt:lpstr>PowerPoint Presentation</vt:lpstr>
      <vt:lpstr>Which SQL option should I choose?</vt:lpstr>
      <vt:lpstr>Migration tools selection</vt:lpstr>
      <vt:lpstr>PowerPoint Presentation</vt:lpstr>
      <vt:lpstr>vCore and DTU purchasing models</vt:lpstr>
      <vt:lpstr>vCore model and service tiers options</vt:lpstr>
      <vt:lpstr>PowerPoint Presentation</vt:lpstr>
      <vt:lpstr>PowerPoint Presentation</vt:lpstr>
      <vt:lpstr>PowerPoint Presentation</vt:lpstr>
      <vt:lpstr>PowerPoint Presentation</vt:lpstr>
      <vt:lpstr>Architectural models that are used in Azure SQL Managed Instance</vt:lpstr>
      <vt:lpstr>Service tier characteristics</vt:lpstr>
      <vt:lpstr>General Purpose service tier availability</vt:lpstr>
      <vt:lpstr>Business Critical service tier availability</vt:lpstr>
      <vt:lpstr>Read-only replicas and read-only query workloads</vt:lpstr>
      <vt:lpstr>Virtual cluster connectivity architecture</vt:lpstr>
      <vt:lpstr>PowerPoint Presentation</vt:lpstr>
      <vt:lpstr>Database migration from IaaS VM SQL Server instance to Azure SQL MI</vt:lpstr>
      <vt:lpstr>PowerPoint Presentation</vt:lpstr>
      <vt:lpstr>Data Migration Assistant (DMA)</vt:lpstr>
      <vt:lpstr>Data Migration Assistant (DMA) - Assessment</vt:lpstr>
      <vt:lpstr>DMA / Instance Level – Azure SQL Database / Azure SQL MI</vt:lpstr>
      <vt:lpstr>SQL Server feature parity – unsupported features example</vt:lpstr>
      <vt:lpstr>DMA / DB Level – Azure SQL Database / Azure SQL MI</vt:lpstr>
      <vt:lpstr>PowerPoint Presentation</vt:lpstr>
      <vt:lpstr>PowerPoint Presentation</vt:lpstr>
      <vt:lpstr>PowerPoint Presentation</vt:lpstr>
      <vt:lpstr>PowerPoint Presentation</vt:lpstr>
      <vt:lpstr>PowerPoint Presentation</vt:lpstr>
      <vt:lpstr>Database Experimentation Assistant (DEA)</vt:lpstr>
      <vt:lpstr>DEA – Architecture (InBuilt Replay Tool and XEvents)</vt:lpstr>
      <vt:lpstr>DEA – Architecture (DReplay Replay Tool and Trace)</vt:lpstr>
      <vt:lpstr>PowerPoint Presentation</vt:lpstr>
      <vt:lpstr>Database Experimentation Assistant (DEA)</vt:lpstr>
      <vt:lpstr>PowerPoint Presentation</vt:lpstr>
      <vt:lpstr>PowerPoint Presentation</vt:lpstr>
      <vt:lpstr>PowerPoint Presentation</vt:lpstr>
      <vt:lpstr>PowerPoint Presentation</vt:lpstr>
      <vt:lpstr>PowerPoint Presentation</vt:lpstr>
      <vt:lpstr>DEA Analysis Report example with the insights into your workload performance impact.</vt:lpstr>
      <vt:lpstr>DEA Analysis Report example – Error ID Count report</vt:lpstr>
      <vt:lpstr>You can select improved queries by execution count from query distribution list to see more detailed information about specific queries.</vt:lpstr>
      <vt:lpstr>You can select specific query for more detailed information</vt:lpstr>
      <vt:lpstr>PowerPoint Presentation</vt:lpstr>
      <vt:lpstr>Database Migration Services (DMS)</vt:lpstr>
      <vt:lpstr>PowerPoint Presentation</vt:lpstr>
      <vt:lpstr>Database Migration Services (DMS)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DMS Project Activity</vt:lpstr>
      <vt:lpstr>Session Evaluations</vt:lpstr>
      <vt:lpstr>Resources</vt:lpstr>
      <vt:lpstr>PowerPoint Presentation</vt:lpstr>
      <vt:lpstr>PowerPoint Presentation</vt:lpstr>
      <vt:lpstr>Thank You to our Global SQLSaturday Sponsors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Zoran Barac</cp:lastModifiedBy>
  <cp:revision>981</cp:revision>
  <cp:lastPrinted>2020-05-27T10:05:45Z</cp:lastPrinted>
  <dcterms:created xsi:type="dcterms:W3CDTF">2013-07-12T18:23:55Z</dcterms:created>
  <dcterms:modified xsi:type="dcterms:W3CDTF">2020-05-30T07:59:19Z</dcterms:modified>
</cp:coreProperties>
</file>